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6858000" cy="9144000" type="screen4x3"/>
  <p:notesSz cx="6858000" cy="9144000"/>
  <p:defaultTextStyle>
    <a:defPPr lvl="0">
      <a:defRPr lang="en-US"/>
    </a:defPPr>
    <a:lvl1pPr marL="0" lvl="0" algn="l" defTabSz="914400" rtl="0" eaLnBrk="1" latinLnBrk="0" hangingPunct="1">
      <a:defRPr sz="1800" kern="1200">
        <a:solidFill>
          <a:schemeClr val="tx1"/>
        </a:solidFill>
        <a:latin typeface="+mn-lt"/>
        <a:ea typeface="+mn-ea"/>
        <a:cs typeface="+mn-cs"/>
      </a:defRPr>
    </a:lvl1pPr>
    <a:lvl2pPr marL="457200" lvl="1" algn="l" defTabSz="914400" rtl="0" eaLnBrk="1" latinLnBrk="0" hangingPunct="1">
      <a:defRPr sz="1800" kern="1200">
        <a:solidFill>
          <a:schemeClr val="tx1"/>
        </a:solidFill>
        <a:latin typeface="+mn-lt"/>
        <a:ea typeface="+mn-ea"/>
        <a:cs typeface="+mn-cs"/>
      </a:defRPr>
    </a:lvl2pPr>
    <a:lvl3pPr marL="914400" lvl="2" algn="l" defTabSz="914400" rtl="0" eaLnBrk="1" latinLnBrk="0" hangingPunct="1">
      <a:defRPr sz="1800" kern="1200">
        <a:solidFill>
          <a:schemeClr val="tx1"/>
        </a:solidFill>
        <a:latin typeface="+mn-lt"/>
        <a:ea typeface="+mn-ea"/>
        <a:cs typeface="+mn-cs"/>
      </a:defRPr>
    </a:lvl3pPr>
    <a:lvl4pPr marL="1371600" lvl="3" algn="l" defTabSz="914400" rtl="0" eaLnBrk="1" latinLnBrk="0" hangingPunct="1">
      <a:defRPr sz="1800" kern="1200">
        <a:solidFill>
          <a:schemeClr val="tx1"/>
        </a:solidFill>
        <a:latin typeface="+mn-lt"/>
        <a:ea typeface="+mn-ea"/>
        <a:cs typeface="+mn-cs"/>
      </a:defRPr>
    </a:lvl4pPr>
    <a:lvl5pPr marL="1828800" lvl="4" algn="l" defTabSz="914400" rtl="0" eaLnBrk="1" latinLnBrk="0" hangingPunct="1">
      <a:defRPr sz="1800" kern="1200">
        <a:solidFill>
          <a:schemeClr val="tx1"/>
        </a:solidFill>
        <a:latin typeface="+mn-lt"/>
        <a:ea typeface="+mn-ea"/>
        <a:cs typeface="+mn-cs"/>
      </a:defRPr>
    </a:lvl5pPr>
    <a:lvl6pPr marL="2286000" lvl="5" algn="l" defTabSz="914400" rtl="0" eaLnBrk="1" latinLnBrk="0" hangingPunct="1">
      <a:defRPr sz="1800" kern="1200">
        <a:solidFill>
          <a:schemeClr val="tx1"/>
        </a:solidFill>
        <a:latin typeface="+mn-lt"/>
        <a:ea typeface="+mn-ea"/>
        <a:cs typeface="+mn-cs"/>
      </a:defRPr>
    </a:lvl6pPr>
    <a:lvl7pPr marL="2743200" lvl="6" algn="l" defTabSz="914400" rtl="0" eaLnBrk="1" latinLnBrk="0" hangingPunct="1">
      <a:defRPr sz="1800" kern="1200">
        <a:solidFill>
          <a:schemeClr val="tx1"/>
        </a:solidFill>
        <a:latin typeface="+mn-lt"/>
        <a:ea typeface="+mn-ea"/>
        <a:cs typeface="+mn-cs"/>
      </a:defRPr>
    </a:lvl7pPr>
    <a:lvl8pPr marL="3200400" lvl="7" algn="l" defTabSz="914400" rtl="0" eaLnBrk="1" latinLnBrk="0" hangingPunct="1">
      <a:defRPr sz="1800" kern="1200">
        <a:solidFill>
          <a:schemeClr val="tx1"/>
        </a:solidFill>
        <a:latin typeface="+mn-lt"/>
        <a:ea typeface="+mn-ea"/>
        <a:cs typeface="+mn-cs"/>
      </a:defRPr>
    </a:lvl8pPr>
    <a:lvl9pPr marL="3657600" lvl="8"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000000"/>
          </p15:clr>
        </p15:guide>
        <p15:guide id="2" pos="2160">
          <p15:clr>
            <a:srgbClr val="000000"/>
          </p15:clr>
        </p15:guide>
      </p15:sldGuideLst>
    </p:ext>
    <p:ext uri="{2D200454-40CA-4A62-9FC3-DE9A4176ACB9}">
      <p15:notesGuideLst xmlns:p15="http://schemas.microsoft.com/office/powerpoint/2012/main">
        <p15:guide id="1" orient="horz" pos="2880">
          <p15:clr>
            <a:srgbClr val="000000"/>
          </p15:clr>
        </p15:guide>
        <p15:guide id="2" pos="2160">
          <p15:clr>
            <a:srgbClr val="000000"/>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336" autoAdjust="0"/>
  </p:normalViewPr>
  <p:slideViewPr>
    <p:cSldViewPr snapToGrid="0">
      <p:cViewPr varScale="1">
        <p:scale>
          <a:sx n="51" d="100"/>
          <a:sy n="51" d="100"/>
        </p:scale>
        <p:origin x="2316" y="36"/>
      </p:cViewPr>
      <p:guideLst>
        <p:guide orient="horz" pos="2880"/>
        <p:guide pos="216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D46B8F-B873-4A9D-8DD7-28FE19AA62A8}" type="datetimeFigureOut">
              <a:rPr lang="en-US" smtClean="0"/>
              <a:t>5/28/2023</a:t>
            </a:fld>
            <a:endParaRPr lang="en-US"/>
          </a:p>
        </p:txBody>
      </p:sp>
      <p:sp>
        <p:nvSpPr>
          <p:cNvPr id="4" name="Slide Image Placeholder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3A637A-FEFA-418D-AB9E-B2C1B0DC153F}" type="slidenum">
              <a:rPr lang="en-US" smtClean="0"/>
              <a:t>‹#›</a:t>
            </a:fld>
            <a:endParaRPr lang="en-US"/>
          </a:p>
        </p:txBody>
      </p:sp>
    </p:spTree>
    <p:extLst>
      <p:ext uri="{BB962C8B-B14F-4D97-AF65-F5344CB8AC3E}">
        <p14:creationId xmlns:p14="http://schemas.microsoft.com/office/powerpoint/2010/main" val="1344894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3A637A-FEFA-418D-AB9E-B2C1B0DC153F}" type="slidenum">
              <a:rPr lang="en-US" smtClean="0"/>
              <a:t>2</a:t>
            </a:fld>
            <a:endParaRPr lang="en-US"/>
          </a:p>
        </p:txBody>
      </p:sp>
    </p:spTree>
    <p:extLst>
      <p:ext uri="{BB962C8B-B14F-4D97-AF65-F5344CB8AC3E}">
        <p14:creationId xmlns:p14="http://schemas.microsoft.com/office/powerpoint/2010/main" val="3418506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9"/>
            <a:ext cx="5829300" cy="1960033"/>
          </a:xfrm>
        </p:spPr>
        <p:txBody>
          <a:bodyPr/>
          <a:lstStyle/>
          <a:p>
            <a:r>
              <a:rPr lang="en-US" smtClean="0"/>
              <a:t>Click to edit Master title style</a:t>
            </a:r>
            <a:endParaRPr lang="en-US"/>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6176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6437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29037" y="488951"/>
            <a:ext cx="1157288" cy="10401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7176" y="488951"/>
            <a:ext cx="3357563" cy="10401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2545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683403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541735" y="3875620"/>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3608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57176" y="2844801"/>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628901" y="2844801"/>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262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524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42901"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42901"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483770"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483770"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1224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0598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88617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1" y="364067"/>
            <a:ext cx="2256235"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2681288" y="364069"/>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42901" y="1913469"/>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8455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1"/>
            <a:ext cx="4114800" cy="755651"/>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344216" y="7156452"/>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2131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42900" y="2133602"/>
            <a:ext cx="6172200" cy="603461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42900" y="8475136"/>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5/28/2023</a:t>
            </a:fld>
            <a:endParaRPr lang="en-US"/>
          </a:p>
        </p:txBody>
      </p:sp>
      <p:sp>
        <p:nvSpPr>
          <p:cNvPr id="5" name="Footer Placeholder 4"/>
          <p:cNvSpPr>
            <a:spLocks noGrp="1"/>
          </p:cNvSpPr>
          <p:nvPr>
            <p:ph type="ftr" sz="quarter" idx="3"/>
          </p:nvPr>
        </p:nvSpPr>
        <p:spPr>
          <a:xfrm>
            <a:off x="2343150" y="8475136"/>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914900" y="8475136"/>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66137181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548735"/>
            <a:ext cx="6821357" cy="584775"/>
          </a:xfrm>
          <a:prstGeom prst="rect">
            <a:avLst/>
          </a:prstGeom>
        </p:spPr>
        <p:txBody>
          <a:bodyPr wrap="square">
            <a:spAutoFit/>
          </a:bodyPr>
          <a:lstStyle/>
          <a:p>
            <a:pPr algn="ctr"/>
            <a:r>
              <a:rPr lang="en-US" sz="3200" b="1" i="1" dirty="0">
                <a:solidFill>
                  <a:schemeClr val="accent1"/>
                </a:solidFill>
                <a:latin typeface="Minerva ModernBold"/>
              </a:rPr>
              <a:t>S</a:t>
            </a:r>
            <a:r>
              <a:rPr lang="en-US" sz="3200" b="1" i="1" dirty="0" smtClean="0">
                <a:solidFill>
                  <a:schemeClr val="accent1"/>
                </a:solidFill>
                <a:latin typeface="Minerva ModernBold"/>
              </a:rPr>
              <a:t>eagull </a:t>
            </a:r>
            <a:r>
              <a:rPr lang="en-US" sz="3200" b="1" i="1" dirty="0">
                <a:solidFill>
                  <a:schemeClr val="accent1"/>
                </a:solidFill>
                <a:latin typeface="Minerva ModernBold"/>
              </a:rPr>
              <a:t>B</a:t>
            </a:r>
            <a:r>
              <a:rPr lang="en-US" sz="3200" b="1" i="1" dirty="0" smtClean="0">
                <a:solidFill>
                  <a:schemeClr val="accent1"/>
                </a:solidFill>
                <a:latin typeface="Minerva ModernBold"/>
              </a:rPr>
              <a:t>each </a:t>
            </a:r>
            <a:r>
              <a:rPr lang="en-US" sz="3200" b="1" i="1" dirty="0">
                <a:solidFill>
                  <a:schemeClr val="accent1"/>
                </a:solidFill>
                <a:latin typeface="Minerva ModernBold"/>
              </a:rPr>
              <a:t>R</a:t>
            </a:r>
            <a:r>
              <a:rPr lang="en-US" sz="3200" b="1" i="1" dirty="0" smtClean="0">
                <a:solidFill>
                  <a:schemeClr val="accent1"/>
                </a:solidFill>
                <a:latin typeface="Minerva ModernBold"/>
              </a:rPr>
              <a:t>esort</a:t>
            </a:r>
            <a:endParaRPr lang="en-US" sz="3200" b="1" i="1" dirty="0">
              <a:solidFill>
                <a:schemeClr val="accent1"/>
              </a:solidFill>
              <a:latin typeface="Minerva ModernBold"/>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36003"/>
            <a:ext cx="6858000" cy="4488597"/>
          </a:xfrm>
          <a:prstGeom prst="rect">
            <a:avLst/>
          </a:prstGeom>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4" y="47620"/>
            <a:ext cx="1447801" cy="767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92240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4" y="304800"/>
            <a:ext cx="1447801" cy="767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76197" y="-779423"/>
            <a:ext cx="6781803" cy="9971961"/>
          </a:xfrm>
          <a:prstGeom prst="rect">
            <a:avLst/>
          </a:prstGeom>
        </p:spPr>
        <p:txBody>
          <a:bodyPr wrap="square">
            <a:spAutoFit/>
          </a:bodyPr>
          <a:lstStyle/>
          <a:p>
            <a:pPr algn="ctr">
              <a:defRPr/>
            </a:pPr>
            <a:r>
              <a:rPr lang="en-US" i="1" dirty="0">
                <a:effectLst>
                  <a:outerShdw blurRad="38100" dist="38100" dir="2700000" algn="tl">
                    <a:srgbClr val="C0C0C0"/>
                  </a:outerShdw>
                </a:effectLst>
                <a:latin typeface="Minerva ModernRegular" pitchFamily="2" charset="0"/>
              </a:rPr>
              <a:t> 		      </a:t>
            </a:r>
            <a:endParaRPr lang="en-US" i="1" dirty="0" smtClean="0">
              <a:effectLst>
                <a:outerShdw blurRad="38100" dist="38100" dir="2700000" algn="tl">
                  <a:srgbClr val="C0C0C0"/>
                </a:outerShdw>
              </a:effectLst>
              <a:latin typeface="Minerva ModernRegular" pitchFamily="2" charset="0"/>
            </a:endParaRPr>
          </a:p>
          <a:p>
            <a:pPr algn="ctr">
              <a:defRPr/>
            </a:pPr>
            <a:endParaRPr lang="en-US" i="1" dirty="0">
              <a:effectLst>
                <a:outerShdw blurRad="38100" dist="38100" dir="2700000" algn="tl">
                  <a:srgbClr val="C0C0C0"/>
                </a:outerShdw>
              </a:effectLst>
              <a:latin typeface="Minerva ModernRegular" pitchFamily="2" charset="0"/>
            </a:endParaRPr>
          </a:p>
          <a:p>
            <a:pPr algn="ctr">
              <a:defRPr/>
            </a:pPr>
            <a:endParaRPr lang="en-US" i="1" dirty="0" smtClean="0">
              <a:effectLst>
                <a:outerShdw blurRad="38100" dist="38100" dir="2700000" algn="tl">
                  <a:srgbClr val="C0C0C0"/>
                </a:outerShdw>
              </a:effectLst>
              <a:latin typeface="Minerva ModernRegular" pitchFamily="2" charset="0"/>
            </a:endParaRPr>
          </a:p>
          <a:p>
            <a:pPr>
              <a:defRPr/>
            </a:pPr>
            <a:r>
              <a:rPr lang="en-US" i="1" dirty="0" smtClean="0">
                <a:effectLst>
                  <a:outerShdw blurRad="38100" dist="38100" dir="2700000" algn="tl">
                    <a:srgbClr val="C0C0C0"/>
                  </a:outerShdw>
                </a:effectLst>
                <a:latin typeface="Minerva ModernRegular" pitchFamily="2" charset="0"/>
              </a:rPr>
              <a:t> </a:t>
            </a:r>
            <a:r>
              <a:rPr lang="en-US" sz="2400" i="1" dirty="0" smtClean="0">
                <a:effectLst>
                  <a:outerShdw blurRad="38100" dist="38100" dir="2700000" algn="tl">
                    <a:srgbClr val="C0C0C0"/>
                  </a:outerShdw>
                </a:effectLst>
                <a:latin typeface="Minerva ModernRegular" pitchFamily="2" charset="0"/>
              </a:rPr>
              <a:t>4-Refreshment package: </a:t>
            </a:r>
          </a:p>
          <a:p>
            <a:pPr>
              <a:defRPr/>
            </a:pPr>
            <a:r>
              <a:rPr lang="en-US" sz="2400" i="1" dirty="0" smtClean="0">
                <a:effectLst>
                  <a:outerShdw blurRad="38100" dist="38100" dir="2700000" algn="tl">
                    <a:srgbClr val="C0C0C0"/>
                  </a:outerShdw>
                </a:effectLst>
                <a:latin typeface="Minerva ModernRegular" pitchFamily="2" charset="0"/>
              </a:rPr>
              <a:t>Coffee </a:t>
            </a:r>
            <a:r>
              <a:rPr lang="en-US" sz="2400" i="1" dirty="0">
                <a:effectLst>
                  <a:outerShdw blurRad="38100" dist="38100" dir="2700000" algn="tl">
                    <a:srgbClr val="C0C0C0"/>
                  </a:outerShdw>
                </a:effectLst>
                <a:latin typeface="Minerva ModernRegular" pitchFamily="2" charset="0"/>
              </a:rPr>
              <a:t>+ Tea +Juice </a:t>
            </a:r>
            <a:endParaRPr lang="en-US" sz="2400" i="1" dirty="0" smtClean="0">
              <a:effectLst>
                <a:outerShdw blurRad="38100" dist="38100" dir="2700000" algn="tl">
                  <a:srgbClr val="C0C0C0"/>
                </a:outerShdw>
              </a:effectLst>
              <a:latin typeface="Minerva ModernRegular" pitchFamily="2" charset="0"/>
            </a:endParaRPr>
          </a:p>
          <a:p>
            <a:pPr>
              <a:defRPr/>
            </a:pPr>
            <a:r>
              <a:rPr lang="en-US" sz="2400" i="1" dirty="0" smtClean="0">
                <a:effectLst>
                  <a:outerShdw blurRad="38100" dist="38100" dir="2700000" algn="tl">
                    <a:srgbClr val="C0C0C0"/>
                  </a:outerShdw>
                </a:effectLst>
                <a:latin typeface="Minerva ModernRegular" pitchFamily="2" charset="0"/>
              </a:rPr>
              <a:t>+ </a:t>
            </a:r>
            <a:r>
              <a:rPr lang="en-US" sz="2400" i="1" dirty="0" err="1">
                <a:effectLst>
                  <a:outerShdw blurRad="38100" dist="38100" dir="2700000" algn="tl">
                    <a:srgbClr val="C0C0C0"/>
                  </a:outerShdw>
                </a:effectLst>
                <a:latin typeface="Minerva ModernRegular" pitchFamily="2" charset="0"/>
              </a:rPr>
              <a:t>s.m.w</a:t>
            </a:r>
            <a:r>
              <a:rPr lang="en-US" sz="2400" i="1" dirty="0">
                <a:effectLst>
                  <a:outerShdw blurRad="38100" dist="38100" dir="2700000" algn="tl">
                    <a:srgbClr val="C0C0C0"/>
                  </a:outerShdw>
                </a:effectLst>
                <a:latin typeface="Minerva ModernRegular" pitchFamily="2" charset="0"/>
              </a:rPr>
              <a:t> + Danish </a:t>
            </a:r>
            <a:endParaRPr lang="en-US" sz="2400" i="1" dirty="0" smtClean="0">
              <a:effectLst>
                <a:outerShdw blurRad="38100" dist="38100" dir="2700000" algn="tl">
                  <a:srgbClr val="C0C0C0"/>
                </a:outerShdw>
              </a:effectLst>
              <a:latin typeface="Minerva ModernRegular" pitchFamily="2" charset="0"/>
            </a:endParaRPr>
          </a:p>
          <a:p>
            <a:pPr>
              <a:defRPr/>
            </a:pPr>
            <a:r>
              <a:rPr lang="en-US" sz="2400" i="1" dirty="0" smtClean="0">
                <a:effectLst>
                  <a:outerShdw blurRad="38100" dist="38100" dir="2700000" algn="tl">
                    <a:srgbClr val="C0C0C0"/>
                  </a:outerShdw>
                </a:effectLst>
                <a:latin typeface="Minerva ModernRegular" pitchFamily="2" charset="0"/>
              </a:rPr>
              <a:t>+ </a:t>
            </a:r>
            <a:r>
              <a:rPr lang="en-US" sz="2400" i="1" dirty="0">
                <a:effectLst>
                  <a:outerShdw blurRad="38100" dist="38100" dir="2700000" algn="tl">
                    <a:srgbClr val="C0C0C0"/>
                  </a:outerShdw>
                </a:effectLst>
                <a:latin typeface="Minerva ModernRegular" pitchFamily="2" charset="0"/>
              </a:rPr>
              <a:t>Croissants  </a:t>
            </a:r>
            <a:endParaRPr lang="en-US" sz="2400" i="1" dirty="0" smtClean="0">
              <a:effectLst>
                <a:outerShdw blurRad="38100" dist="38100" dir="2700000" algn="tl">
                  <a:srgbClr val="C0C0C0"/>
                </a:outerShdw>
              </a:effectLst>
              <a:latin typeface="Minerva ModernRegular" pitchFamily="2" charset="0"/>
            </a:endParaRPr>
          </a:p>
          <a:p>
            <a:pPr algn="ctr">
              <a:defRPr/>
            </a:pPr>
            <a:endParaRPr lang="en-US" i="1" dirty="0">
              <a:effectLst>
                <a:outerShdw blurRad="38100" dist="38100" dir="2700000" algn="tl">
                  <a:srgbClr val="C0C0C0"/>
                </a:outerShdw>
              </a:effectLst>
              <a:latin typeface="Minerva ModernRegular" pitchFamily="2" charset="0"/>
            </a:endParaRPr>
          </a:p>
          <a:p>
            <a:pPr algn="ctr">
              <a:defRPr/>
            </a:pPr>
            <a:endParaRPr lang="en-US" i="1" dirty="0" smtClean="0">
              <a:effectLst>
                <a:outerShdw blurRad="38100" dist="38100" dir="2700000" algn="tl">
                  <a:srgbClr val="C0C0C0"/>
                </a:outerShdw>
              </a:effectLst>
              <a:latin typeface="Minerva ModernRegular" pitchFamily="2" charset="0"/>
            </a:endParaRPr>
          </a:p>
          <a:p>
            <a:pPr algn="ctr">
              <a:defRPr/>
            </a:pPr>
            <a:endParaRPr lang="en-US" i="1" dirty="0">
              <a:effectLst>
                <a:outerShdw blurRad="38100" dist="38100" dir="2700000" algn="tl">
                  <a:srgbClr val="C0C0C0"/>
                </a:outerShdw>
              </a:effectLst>
              <a:latin typeface="Minerva ModernRegular" pitchFamily="2" charset="0"/>
            </a:endParaRPr>
          </a:p>
          <a:p>
            <a:pPr algn="ctr">
              <a:defRPr/>
            </a:pPr>
            <a:endParaRPr lang="en-US" i="1" dirty="0" smtClean="0">
              <a:effectLst>
                <a:outerShdw blurRad="38100" dist="38100" dir="2700000" algn="tl">
                  <a:srgbClr val="C0C0C0"/>
                </a:outerShdw>
              </a:effectLst>
              <a:latin typeface="Minerva ModernRegular" pitchFamily="2" charset="0"/>
            </a:endParaRPr>
          </a:p>
          <a:p>
            <a:pPr algn="ctr">
              <a:defRPr/>
            </a:pPr>
            <a:endParaRPr lang="en-US" i="1" dirty="0" smtClean="0">
              <a:effectLst>
                <a:outerShdw blurRad="38100" dist="38100" dir="2700000" algn="tl">
                  <a:srgbClr val="C0C0C0"/>
                </a:outerShdw>
              </a:effectLst>
              <a:latin typeface="Minerva ModernRegular" pitchFamily="2" charset="0"/>
            </a:endParaRPr>
          </a:p>
          <a:p>
            <a:pPr algn="ctr">
              <a:defRPr/>
            </a:pPr>
            <a:endParaRPr lang="en-US" i="1" dirty="0">
              <a:effectLst>
                <a:outerShdw blurRad="38100" dist="38100" dir="2700000" algn="tl">
                  <a:srgbClr val="C0C0C0"/>
                </a:outerShdw>
              </a:effectLst>
              <a:latin typeface="Minerva ModernRegular" pitchFamily="2" charset="0"/>
            </a:endParaRPr>
          </a:p>
          <a:p>
            <a:pPr algn="ctr">
              <a:defRPr/>
            </a:pPr>
            <a:r>
              <a:rPr lang="en-US" i="1" dirty="0" smtClean="0">
                <a:effectLst>
                  <a:outerShdw blurRad="38100" dist="38100" dir="2700000" algn="tl">
                    <a:srgbClr val="C0C0C0"/>
                  </a:outerShdw>
                </a:effectLst>
                <a:latin typeface="Minerva ModernRegular" pitchFamily="2" charset="0"/>
              </a:rPr>
              <a:t> </a:t>
            </a:r>
            <a:endParaRPr lang="en-US" i="1" dirty="0">
              <a:effectLst>
                <a:outerShdw blurRad="38100" dist="38100" dir="2700000" algn="tl">
                  <a:srgbClr val="C0C0C0"/>
                </a:outerShdw>
              </a:effectLst>
              <a:latin typeface="Minerva ModernRegular" pitchFamily="2" charset="0"/>
            </a:endParaRPr>
          </a:p>
          <a:p>
            <a:pPr>
              <a:defRPr/>
            </a:pPr>
            <a:r>
              <a:rPr lang="en-US" sz="2400" i="1" dirty="0" smtClean="0">
                <a:effectLst>
                  <a:outerShdw blurRad="38100" dist="38100" dir="2700000" algn="tl">
                    <a:srgbClr val="C0C0C0"/>
                  </a:outerShdw>
                </a:effectLst>
                <a:latin typeface="Minerva ModernRegular" pitchFamily="2" charset="0"/>
              </a:rPr>
              <a:t> 5-Refreshment package:      </a:t>
            </a:r>
          </a:p>
          <a:p>
            <a:pPr>
              <a:defRPr/>
            </a:pPr>
            <a:r>
              <a:rPr lang="en-US" sz="2400" i="1" dirty="0" smtClean="0">
                <a:effectLst>
                  <a:outerShdw blurRad="38100" dist="38100" dir="2700000" algn="tl">
                    <a:srgbClr val="C0C0C0"/>
                  </a:outerShdw>
                </a:effectLst>
                <a:latin typeface="Minerva ModernRegular" pitchFamily="2" charset="0"/>
              </a:rPr>
              <a:t>Coffee + Tea +Juice + </a:t>
            </a:r>
            <a:r>
              <a:rPr lang="en-US" sz="2400" i="1" dirty="0" err="1" smtClean="0">
                <a:effectLst>
                  <a:outerShdw blurRad="38100" dist="38100" dir="2700000" algn="tl">
                    <a:srgbClr val="C0C0C0"/>
                  </a:outerShdw>
                </a:effectLst>
                <a:latin typeface="Minerva ModernRegular" pitchFamily="2" charset="0"/>
              </a:rPr>
              <a:t>s.m.w</a:t>
            </a:r>
            <a:r>
              <a:rPr lang="en-US" sz="2400" i="1" dirty="0" smtClean="0">
                <a:effectLst>
                  <a:outerShdw blurRad="38100" dist="38100" dir="2700000" algn="tl">
                    <a:srgbClr val="C0C0C0"/>
                  </a:outerShdw>
                </a:effectLst>
                <a:latin typeface="Minerva ModernRegular" pitchFamily="2" charset="0"/>
              </a:rPr>
              <a:t> + Danish + Croissants + Cookies</a:t>
            </a:r>
          </a:p>
          <a:p>
            <a:pPr algn="ctr">
              <a:defRPr/>
            </a:pPr>
            <a:endParaRPr lang="en-US" i="1" dirty="0">
              <a:effectLst>
                <a:outerShdw blurRad="38100" dist="38100" dir="2700000" algn="tl">
                  <a:srgbClr val="C0C0C0"/>
                </a:outerShdw>
              </a:effectLst>
              <a:latin typeface="Minerva ModernRegular" pitchFamily="2" charset="0"/>
            </a:endParaRPr>
          </a:p>
          <a:p>
            <a:pPr algn="ctr">
              <a:defRPr/>
            </a:pPr>
            <a:endParaRPr lang="en-US" i="1" dirty="0" smtClean="0">
              <a:effectLst>
                <a:outerShdw blurRad="38100" dist="38100" dir="2700000" algn="tl">
                  <a:srgbClr val="C0C0C0"/>
                </a:outerShdw>
              </a:effectLst>
              <a:latin typeface="Minerva ModernRegular" pitchFamily="2" charset="0"/>
            </a:endParaRPr>
          </a:p>
          <a:p>
            <a:pPr algn="ctr">
              <a:defRPr/>
            </a:pPr>
            <a:endParaRPr lang="en-US" i="1" dirty="0">
              <a:effectLst>
                <a:outerShdw blurRad="38100" dist="38100" dir="2700000" algn="tl">
                  <a:srgbClr val="C0C0C0"/>
                </a:outerShdw>
              </a:effectLst>
              <a:latin typeface="Minerva ModernRegular" pitchFamily="2" charset="0"/>
            </a:endParaRPr>
          </a:p>
          <a:p>
            <a:pPr algn="ctr">
              <a:defRPr/>
            </a:pPr>
            <a:endParaRPr lang="en-US" i="1" dirty="0" smtClean="0">
              <a:effectLst>
                <a:outerShdw blurRad="38100" dist="38100" dir="2700000" algn="tl">
                  <a:srgbClr val="C0C0C0"/>
                </a:outerShdw>
              </a:effectLst>
              <a:latin typeface="Minerva ModernRegular" pitchFamily="2" charset="0"/>
            </a:endParaRPr>
          </a:p>
          <a:p>
            <a:pPr algn="ctr">
              <a:defRPr/>
            </a:pPr>
            <a:endParaRPr lang="en-US" i="1" dirty="0">
              <a:effectLst>
                <a:outerShdw blurRad="38100" dist="38100" dir="2700000" algn="tl">
                  <a:srgbClr val="C0C0C0"/>
                </a:outerShdw>
              </a:effectLst>
              <a:latin typeface="Minerva ModernRegular" pitchFamily="2" charset="0"/>
            </a:endParaRPr>
          </a:p>
          <a:p>
            <a:pPr algn="ctr">
              <a:defRPr/>
            </a:pPr>
            <a:endParaRPr lang="en-US" i="1" dirty="0" smtClean="0">
              <a:effectLst>
                <a:outerShdw blurRad="38100" dist="38100" dir="2700000" algn="tl">
                  <a:srgbClr val="C0C0C0"/>
                </a:outerShdw>
              </a:effectLst>
              <a:latin typeface="Minerva ModernRegular" pitchFamily="2" charset="0"/>
            </a:endParaRPr>
          </a:p>
          <a:p>
            <a:pPr algn="ctr">
              <a:defRPr/>
            </a:pPr>
            <a:endParaRPr lang="en-US" i="1" dirty="0">
              <a:effectLst>
                <a:outerShdw blurRad="38100" dist="38100" dir="2700000" algn="tl">
                  <a:srgbClr val="C0C0C0"/>
                </a:outerShdw>
              </a:effectLst>
              <a:latin typeface="Minerva ModernRegular" pitchFamily="2" charset="0"/>
            </a:endParaRPr>
          </a:p>
          <a:p>
            <a:pPr>
              <a:defRPr/>
            </a:pPr>
            <a:r>
              <a:rPr lang="en-US" sz="2400" i="1" dirty="0" smtClean="0">
                <a:effectLst>
                  <a:outerShdw blurRad="38100" dist="38100" dir="2700000" algn="tl">
                    <a:srgbClr val="C0C0C0"/>
                  </a:outerShdw>
                </a:effectLst>
                <a:latin typeface="Minerva ModernRegular" pitchFamily="2" charset="0"/>
              </a:rPr>
              <a:t>6-Refreshment package:</a:t>
            </a:r>
          </a:p>
          <a:p>
            <a:pPr>
              <a:defRPr/>
            </a:pPr>
            <a:r>
              <a:rPr lang="en-US" sz="2400" i="1" dirty="0" smtClean="0">
                <a:effectLst>
                  <a:outerShdw blurRad="38100" dist="38100" dir="2700000" algn="tl">
                    <a:srgbClr val="C0C0C0"/>
                  </a:outerShdw>
                </a:effectLst>
                <a:latin typeface="Minerva ModernRegular" pitchFamily="2" charset="0"/>
              </a:rPr>
              <a:t>Coffee + Tea +Juice + </a:t>
            </a:r>
            <a:r>
              <a:rPr lang="en-US" sz="2400" i="1" dirty="0" err="1" smtClean="0">
                <a:effectLst>
                  <a:outerShdw blurRad="38100" dist="38100" dir="2700000" algn="tl">
                    <a:srgbClr val="C0C0C0"/>
                  </a:outerShdw>
                </a:effectLst>
                <a:latin typeface="Minerva ModernRegular" pitchFamily="2" charset="0"/>
              </a:rPr>
              <a:t>s.m.w</a:t>
            </a:r>
            <a:r>
              <a:rPr lang="en-US" sz="2400" i="1" dirty="0" smtClean="0">
                <a:effectLst>
                  <a:outerShdw blurRad="38100" dist="38100" dir="2700000" algn="tl">
                    <a:srgbClr val="C0C0C0"/>
                  </a:outerShdw>
                </a:effectLst>
                <a:latin typeface="Minerva ModernRegular" pitchFamily="2" charset="0"/>
              </a:rPr>
              <a:t> + Danish +Croissants +</a:t>
            </a:r>
          </a:p>
          <a:p>
            <a:pPr>
              <a:defRPr/>
            </a:pPr>
            <a:r>
              <a:rPr lang="en-US" sz="2400" i="1" dirty="0" smtClean="0">
                <a:effectLst>
                  <a:outerShdw blurRad="38100" dist="38100" dir="2700000" algn="tl">
                    <a:srgbClr val="C0C0C0"/>
                  </a:outerShdw>
                </a:effectLst>
                <a:latin typeface="Minerva ModernRegular" pitchFamily="2" charset="0"/>
              </a:rPr>
              <a:t> Cookies    </a:t>
            </a:r>
          </a:p>
          <a:p>
            <a:pPr>
              <a:defRPr/>
            </a:pPr>
            <a:r>
              <a:rPr lang="en-US" sz="2400" i="1" dirty="0" smtClean="0">
                <a:effectLst>
                  <a:outerShdw blurRad="38100" dist="38100" dir="2700000" algn="tl">
                    <a:srgbClr val="C0C0C0"/>
                  </a:outerShdw>
                </a:effectLst>
                <a:latin typeface="Minerva ModernRegular" pitchFamily="2" charset="0"/>
              </a:rPr>
              <a:t>English </a:t>
            </a:r>
            <a:r>
              <a:rPr lang="en-US" sz="2400" i="1" dirty="0">
                <a:effectLst>
                  <a:outerShdw blurRad="38100" dist="38100" dir="2700000" algn="tl">
                    <a:srgbClr val="C0C0C0"/>
                  </a:outerShdw>
                </a:effectLst>
                <a:latin typeface="Minerva ModernRegular" pitchFamily="2" charset="0"/>
              </a:rPr>
              <a:t>Cake + </a:t>
            </a:r>
            <a:endParaRPr lang="en-US" sz="2400" i="1" dirty="0" smtClean="0">
              <a:effectLst>
                <a:outerShdw blurRad="38100" dist="38100" dir="2700000" algn="tl">
                  <a:srgbClr val="C0C0C0"/>
                </a:outerShdw>
              </a:effectLst>
              <a:latin typeface="Minerva ModernRegular" pitchFamily="2" charset="0"/>
            </a:endParaRPr>
          </a:p>
          <a:p>
            <a:pPr>
              <a:defRPr/>
            </a:pPr>
            <a:r>
              <a:rPr lang="en-US" sz="2400" i="1" dirty="0" smtClean="0">
                <a:effectLst>
                  <a:outerShdw blurRad="38100" dist="38100" dir="2700000" algn="tl">
                    <a:srgbClr val="C0C0C0"/>
                  </a:outerShdw>
                </a:effectLst>
                <a:latin typeface="Minerva ModernRegular" pitchFamily="2" charset="0"/>
              </a:rPr>
              <a:t>Mini </a:t>
            </a:r>
            <a:r>
              <a:rPr lang="en-US" sz="2400" i="1" dirty="0">
                <a:effectLst>
                  <a:outerShdw blurRad="38100" dist="38100" dir="2700000" algn="tl">
                    <a:srgbClr val="C0C0C0"/>
                  </a:outerShdw>
                </a:effectLst>
                <a:latin typeface="Minerva ModernRegular" pitchFamily="2" charset="0"/>
              </a:rPr>
              <a:t>Pizza </a:t>
            </a:r>
            <a:r>
              <a:rPr lang="en-US" sz="2400" i="1" dirty="0" smtClean="0">
                <a:effectLst>
                  <a:outerShdw blurRad="38100" dist="38100" dir="2700000" algn="tl">
                    <a:srgbClr val="C0C0C0"/>
                  </a:outerShdw>
                </a:effectLst>
                <a:latin typeface="Minerva ModernRegular" pitchFamily="2" charset="0"/>
              </a:rPr>
              <a:t>+</a:t>
            </a:r>
          </a:p>
          <a:p>
            <a:pPr>
              <a:defRPr/>
            </a:pPr>
            <a:r>
              <a:rPr lang="en-US" sz="2400" i="1" dirty="0" smtClean="0">
                <a:effectLst>
                  <a:outerShdw blurRad="38100" dist="38100" dir="2700000" algn="tl">
                    <a:srgbClr val="C0C0C0"/>
                  </a:outerShdw>
                </a:effectLst>
                <a:latin typeface="Minerva ModernRegular" pitchFamily="2" charset="0"/>
              </a:rPr>
              <a:t>Small </a:t>
            </a:r>
            <a:r>
              <a:rPr lang="en-US" sz="2400" i="1" dirty="0">
                <a:effectLst>
                  <a:outerShdw blurRad="38100" dist="38100" dir="2700000" algn="tl">
                    <a:srgbClr val="C0C0C0"/>
                  </a:outerShdw>
                </a:effectLst>
                <a:latin typeface="Minerva ModernRegular" pitchFamily="2" charset="0"/>
              </a:rPr>
              <a:t>Open Faced Sandwich</a:t>
            </a:r>
            <a:r>
              <a:rPr lang="en-US" i="1" dirty="0">
                <a:effectLst>
                  <a:outerShdw blurRad="38100" dist="38100" dir="2700000" algn="tl">
                    <a:srgbClr val="C0C0C0"/>
                  </a:outerShdw>
                </a:effectLst>
                <a:latin typeface="Minerva ModernRegular" pitchFamily="2" charset="0"/>
              </a:rPr>
              <a:t>es</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5" y="1605811"/>
            <a:ext cx="3733800" cy="16002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5" y="4326341"/>
            <a:ext cx="3733800" cy="168116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9403" y="7261206"/>
            <a:ext cx="3962402" cy="1369543"/>
          </a:xfrm>
          <a:prstGeom prst="rect">
            <a:avLst/>
          </a:prstGeom>
        </p:spPr>
      </p:pic>
    </p:spTree>
    <p:extLst>
      <p:ext uri="{BB962C8B-B14F-4D97-AF65-F5344CB8AC3E}">
        <p14:creationId xmlns:p14="http://schemas.microsoft.com/office/powerpoint/2010/main" val="38122177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97650" y="1643183"/>
            <a:ext cx="6743700" cy="5816977"/>
          </a:xfrm>
          <a:prstGeom prst="rect">
            <a:avLst/>
          </a:prstGeom>
          <a:noFill/>
          <a:ln w="9525">
            <a:noFill/>
            <a:miter lim="800000"/>
            <a:headEnd/>
            <a:tailEnd/>
          </a:ln>
          <a:effectLst/>
        </p:spPr>
        <p:txBody>
          <a:bodyPr wrap="square">
            <a:spAutoFit/>
          </a:bodyPr>
          <a:lstStyle/>
          <a:p>
            <a:pPr>
              <a:defRPr/>
            </a:pPr>
            <a:r>
              <a:rPr lang="en-US" sz="2200" i="1" dirty="0">
                <a:effectLst>
                  <a:outerShdw blurRad="38100" dist="38100" dir="2700000" algn="tl">
                    <a:srgbClr val="C0C0C0"/>
                  </a:outerShdw>
                </a:effectLst>
                <a:latin typeface="Minerva ModernRegular" pitchFamily="2" charset="0"/>
              </a:rPr>
              <a:t>We can incorporate the following services into your package. If there is anything else we can assist you with, please do not hesitate to let us </a:t>
            </a:r>
            <a:r>
              <a:rPr lang="en-US" sz="2200" i="1" dirty="0" smtClean="0">
                <a:effectLst>
                  <a:outerShdw blurRad="38100" dist="38100" dir="2700000" algn="tl">
                    <a:srgbClr val="C0C0C0"/>
                  </a:outerShdw>
                </a:effectLst>
                <a:latin typeface="Minerva ModernRegular" pitchFamily="2" charset="0"/>
              </a:rPr>
              <a:t>know</a:t>
            </a:r>
            <a:endParaRPr lang="en-US" sz="2200" i="1" dirty="0">
              <a:effectLst>
                <a:outerShdw blurRad="38100" dist="38100" dir="2700000" algn="tl">
                  <a:srgbClr val="C0C0C0"/>
                </a:outerShdw>
              </a:effectLst>
              <a:latin typeface="Minerva ModernRegular" pitchFamily="2" charset="0"/>
            </a:endParaRPr>
          </a:p>
          <a:p>
            <a:pPr>
              <a:defRPr/>
            </a:pPr>
            <a:r>
              <a:rPr lang="en-US" sz="2200" b="1" i="1" dirty="0" smtClean="0">
                <a:effectLst>
                  <a:outerShdw blurRad="38100" dist="38100" dir="2700000" algn="tl">
                    <a:srgbClr val="C0C0C0"/>
                  </a:outerShdw>
                </a:effectLst>
                <a:latin typeface="Minerva ModernRegular" pitchFamily="2" charset="0"/>
              </a:rPr>
              <a:t>                             Entertainment</a:t>
            </a:r>
            <a:endParaRPr lang="en-US" sz="2200" b="1" i="1" dirty="0">
              <a:effectLst>
                <a:outerShdw blurRad="38100" dist="38100" dir="2700000" algn="tl">
                  <a:srgbClr val="C0C0C0"/>
                </a:outerShdw>
              </a:effectLst>
              <a:latin typeface="Minerva ModernRegular" pitchFamily="2" charset="0"/>
            </a:endParaRPr>
          </a:p>
          <a:p>
            <a:pPr algn="ctr">
              <a:defRPr/>
            </a:pPr>
            <a:r>
              <a:rPr lang="en-US" sz="2200" i="1" dirty="0" smtClean="0">
                <a:effectLst>
                  <a:outerShdw blurRad="38100" dist="38100" dir="2700000" algn="tl">
                    <a:srgbClr val="C0C0C0"/>
                  </a:outerShdw>
                </a:effectLst>
                <a:latin typeface="Minerva ModernRegular" pitchFamily="2" charset="0"/>
              </a:rPr>
              <a:t>1. </a:t>
            </a:r>
            <a:r>
              <a:rPr lang="en-US" sz="2200" i="1" dirty="0">
                <a:effectLst>
                  <a:outerShdw blurRad="38100" dist="38100" dir="2700000" algn="tl">
                    <a:srgbClr val="C0C0C0"/>
                  </a:outerShdw>
                </a:effectLst>
                <a:latin typeface="Minerva ModernRegular" pitchFamily="2" charset="0"/>
              </a:rPr>
              <a:t>Live </a:t>
            </a:r>
            <a:r>
              <a:rPr lang="en-US" sz="2200" i="1" dirty="0" smtClean="0">
                <a:effectLst>
                  <a:outerShdw blurRad="38100" dist="38100" dir="2700000" algn="tl">
                    <a:srgbClr val="C0C0C0"/>
                  </a:outerShdw>
                </a:effectLst>
                <a:latin typeface="Minerva ModernRegular" pitchFamily="2" charset="0"/>
              </a:rPr>
              <a:t>Band                       2. </a:t>
            </a:r>
            <a:r>
              <a:rPr lang="en-US" sz="2200" i="1" dirty="0">
                <a:effectLst>
                  <a:outerShdw blurRad="38100" dist="38100" dir="2700000" algn="tl">
                    <a:srgbClr val="C0C0C0"/>
                  </a:outerShdw>
                </a:effectLst>
                <a:latin typeface="Minerva ModernRegular" pitchFamily="2" charset="0"/>
              </a:rPr>
              <a:t>Belly Dancer</a:t>
            </a:r>
          </a:p>
          <a:p>
            <a:pPr algn="ctr">
              <a:defRPr/>
            </a:pPr>
            <a:r>
              <a:rPr lang="en-US" sz="2200" i="1" dirty="0" smtClean="0">
                <a:effectLst>
                  <a:outerShdw blurRad="38100" dist="38100" dir="2700000" algn="tl">
                    <a:srgbClr val="C0C0C0"/>
                  </a:outerShdw>
                </a:effectLst>
                <a:latin typeface="Minerva ModernRegular" pitchFamily="2" charset="0"/>
              </a:rPr>
              <a:t>3. </a:t>
            </a:r>
            <a:r>
              <a:rPr lang="en-US" sz="2200" i="1" dirty="0">
                <a:effectLst>
                  <a:outerShdw blurRad="38100" dist="38100" dir="2700000" algn="tl">
                    <a:srgbClr val="C0C0C0"/>
                  </a:outerShdw>
                </a:effectLst>
                <a:latin typeface="Minerva ModernRegular" pitchFamily="2" charset="0"/>
              </a:rPr>
              <a:t>Folklore </a:t>
            </a:r>
            <a:r>
              <a:rPr lang="en-US" sz="2200" i="1" dirty="0" smtClean="0">
                <a:effectLst>
                  <a:outerShdw blurRad="38100" dist="38100" dir="2700000" algn="tl">
                    <a:srgbClr val="C0C0C0"/>
                  </a:outerShdw>
                </a:effectLst>
                <a:latin typeface="Minerva ModernRegular" pitchFamily="2" charset="0"/>
              </a:rPr>
              <a:t>Show                  4. </a:t>
            </a:r>
            <a:r>
              <a:rPr lang="en-US" sz="2200" i="1" dirty="0" err="1">
                <a:effectLst>
                  <a:outerShdw blurRad="38100" dist="38100" dir="2700000" algn="tl">
                    <a:srgbClr val="C0C0C0"/>
                  </a:outerShdw>
                </a:effectLst>
                <a:latin typeface="Minerva ModernRegular" pitchFamily="2" charset="0"/>
              </a:rPr>
              <a:t>Tanoura</a:t>
            </a:r>
            <a:r>
              <a:rPr lang="en-US" sz="2200" i="1" dirty="0">
                <a:effectLst>
                  <a:outerShdw blurRad="38100" dist="38100" dir="2700000" algn="tl">
                    <a:srgbClr val="C0C0C0"/>
                  </a:outerShdw>
                </a:effectLst>
                <a:latin typeface="Minerva ModernRegular" pitchFamily="2" charset="0"/>
              </a:rPr>
              <a:t> Show</a:t>
            </a:r>
          </a:p>
          <a:p>
            <a:pPr algn="ctr">
              <a:defRPr/>
            </a:pPr>
            <a:r>
              <a:rPr lang="en-US" sz="2200" i="1" dirty="0" smtClean="0">
                <a:effectLst>
                  <a:outerShdw blurRad="38100" dist="38100" dir="2700000" algn="tl">
                    <a:srgbClr val="C0C0C0"/>
                  </a:outerShdw>
                </a:effectLst>
                <a:latin typeface="Minerva ModernRegular" pitchFamily="2" charset="0"/>
              </a:rPr>
              <a:t>5. </a:t>
            </a:r>
            <a:r>
              <a:rPr lang="en-US" sz="2200" i="1" dirty="0">
                <a:effectLst>
                  <a:outerShdw blurRad="38100" dist="38100" dir="2700000" algn="tl">
                    <a:srgbClr val="C0C0C0"/>
                  </a:outerShdw>
                </a:effectLst>
                <a:latin typeface="Minerva ModernRegular" pitchFamily="2" charset="0"/>
              </a:rPr>
              <a:t>Solo </a:t>
            </a:r>
            <a:r>
              <a:rPr lang="en-US" sz="2200" i="1" dirty="0" smtClean="0">
                <a:effectLst>
                  <a:outerShdw blurRad="38100" dist="38100" dir="2700000" algn="tl">
                    <a:srgbClr val="C0C0C0"/>
                  </a:outerShdw>
                </a:effectLst>
                <a:latin typeface="Minerva ModernRegular" pitchFamily="2" charset="0"/>
              </a:rPr>
              <a:t>Saxophonist</a:t>
            </a:r>
          </a:p>
          <a:p>
            <a:pPr algn="ctr">
              <a:defRPr/>
            </a:pPr>
            <a:r>
              <a:rPr lang="en-US" sz="2200" i="1" dirty="0" smtClean="0">
                <a:effectLst>
                  <a:outerShdw blurRad="38100" dist="38100" dir="2700000" algn="tl">
                    <a:srgbClr val="C0C0C0"/>
                  </a:outerShdw>
                </a:effectLst>
                <a:latin typeface="Minerva ModernRegular" pitchFamily="2" charset="0"/>
              </a:rPr>
              <a:t>   Price </a:t>
            </a:r>
            <a:r>
              <a:rPr lang="en-US" sz="2200" i="1" dirty="0">
                <a:effectLst>
                  <a:outerShdw blurRad="38100" dist="38100" dir="2700000" algn="tl">
                    <a:srgbClr val="C0C0C0"/>
                  </a:outerShdw>
                </a:effectLst>
                <a:latin typeface="Minerva ModernRegular" pitchFamily="2" charset="0"/>
              </a:rPr>
              <a:t>on request</a:t>
            </a:r>
          </a:p>
          <a:p>
            <a:pPr>
              <a:spcBef>
                <a:spcPct val="50000"/>
              </a:spcBef>
              <a:defRPr/>
            </a:pPr>
            <a:r>
              <a:rPr lang="en-US" sz="2800" b="1" i="1" dirty="0" smtClean="0">
                <a:solidFill>
                  <a:schemeClr val="accent1"/>
                </a:solidFill>
                <a:effectLst>
                  <a:outerShdw blurRad="38100" dist="38100" dir="2700000" algn="tl">
                    <a:srgbClr val="C0C0C0"/>
                  </a:outerShdw>
                </a:effectLst>
                <a:latin typeface="Minerva ModernRegular" pitchFamily="2" charset="0"/>
              </a:rPr>
              <a:t>Chair Covers, Table rent, and </a:t>
            </a:r>
            <a:r>
              <a:rPr lang="en-US" sz="2800" b="1" i="1" dirty="0">
                <a:solidFill>
                  <a:schemeClr val="accent1"/>
                </a:solidFill>
                <a:effectLst>
                  <a:outerShdw blurRad="38100" dist="38100" dir="2700000" algn="tl">
                    <a:srgbClr val="C0C0C0"/>
                  </a:outerShdw>
                </a:effectLst>
                <a:latin typeface="Minerva ModernRegular" pitchFamily="2" charset="0"/>
              </a:rPr>
              <a:t>Flowers</a:t>
            </a:r>
          </a:p>
          <a:p>
            <a:pPr>
              <a:defRPr/>
            </a:pPr>
            <a:r>
              <a:rPr lang="en-US" sz="2200" i="1" dirty="0">
                <a:effectLst>
                  <a:outerShdw blurRad="38100" dist="38100" dir="2700000" algn="tl">
                    <a:srgbClr val="C0C0C0"/>
                  </a:outerShdw>
                </a:effectLst>
                <a:latin typeface="Minerva ModernRegular" pitchFamily="2" charset="0"/>
              </a:rPr>
              <a:t>We can </a:t>
            </a:r>
            <a:r>
              <a:rPr lang="en-US" sz="2200" i="1" dirty="0" smtClean="0">
                <a:effectLst>
                  <a:outerShdw blurRad="38100" dist="38100" dir="2700000" algn="tl">
                    <a:srgbClr val="C0C0C0"/>
                  </a:outerShdw>
                </a:effectLst>
                <a:latin typeface="Minerva ModernRegular" pitchFamily="2" charset="0"/>
              </a:rPr>
              <a:t>supply </a:t>
            </a:r>
            <a:r>
              <a:rPr lang="en-US" sz="2200" i="1" dirty="0">
                <a:effectLst>
                  <a:outerShdw blurRad="38100" dist="38100" dir="2700000" algn="tl">
                    <a:srgbClr val="C0C0C0"/>
                  </a:outerShdw>
                </a:effectLst>
                <a:latin typeface="Minerva ModernRegular" pitchFamily="2" charset="0"/>
              </a:rPr>
              <a:t>chair covers with a selection of colored sashes to </a:t>
            </a:r>
            <a:r>
              <a:rPr lang="en-US" sz="2200" i="1" dirty="0" smtClean="0">
                <a:effectLst>
                  <a:outerShdw blurRad="38100" dist="38100" dir="2700000" algn="tl">
                    <a:srgbClr val="C0C0C0"/>
                  </a:outerShdw>
                </a:effectLst>
                <a:latin typeface="Minerva ModernRegular" pitchFamily="2" charset="0"/>
              </a:rPr>
              <a:t>compliment </a:t>
            </a:r>
            <a:r>
              <a:rPr lang="en-US" sz="2200" i="1" dirty="0">
                <a:effectLst>
                  <a:outerShdw blurRad="38100" dist="38100" dir="2700000" algn="tl">
                    <a:srgbClr val="C0C0C0"/>
                  </a:outerShdw>
                </a:effectLst>
                <a:latin typeface="Minerva ModernRegular" pitchFamily="2" charset="0"/>
              </a:rPr>
              <a:t>your color theme as well as </a:t>
            </a:r>
            <a:r>
              <a:rPr lang="en-US" sz="2200" i="1" dirty="0" smtClean="0">
                <a:effectLst>
                  <a:outerShdw blurRad="38100" dist="38100" dir="2700000" algn="tl">
                    <a:srgbClr val="C0C0C0"/>
                  </a:outerShdw>
                </a:effectLst>
                <a:latin typeface="Minerva ModernRegular" pitchFamily="2" charset="0"/>
              </a:rPr>
              <a:t>flower </a:t>
            </a:r>
            <a:r>
              <a:rPr lang="en-US" sz="2200" i="1" dirty="0">
                <a:effectLst>
                  <a:outerShdw blurRad="38100" dist="38100" dir="2700000" algn="tl">
                    <a:srgbClr val="C0C0C0"/>
                  </a:outerShdw>
                </a:effectLst>
                <a:latin typeface="Minerva ModernRegular" pitchFamily="2" charset="0"/>
              </a:rPr>
              <a:t>arrangements to make your setting extra special. These items are at additional cost and we use preferred suppliers of the resort. You are welcome to bring your own items if you wish to </a:t>
            </a:r>
            <a:r>
              <a:rPr lang="en-US" sz="2200" i="1" dirty="0" smtClean="0">
                <a:effectLst>
                  <a:outerShdw blurRad="38100" dist="38100" dir="2700000" algn="tl">
                    <a:srgbClr val="C0C0C0"/>
                  </a:outerShdw>
                </a:effectLst>
                <a:latin typeface="Minerva ModernRegular" pitchFamily="2" charset="0"/>
              </a:rPr>
              <a:t>supply </a:t>
            </a:r>
            <a:r>
              <a:rPr lang="en-US" sz="2200" i="1" dirty="0">
                <a:effectLst>
                  <a:outerShdw blurRad="38100" dist="38100" dir="2700000" algn="tl">
                    <a:srgbClr val="C0C0C0"/>
                  </a:outerShdw>
                </a:effectLst>
                <a:latin typeface="Minerva ModernRegular" pitchFamily="2" charset="0"/>
              </a:rPr>
              <a:t>these personally</a:t>
            </a:r>
            <a:r>
              <a:rPr lang="en-US" sz="2000" i="1" dirty="0" smtClean="0">
                <a:effectLst>
                  <a:outerShdw blurRad="38100" dist="38100" dir="2700000" algn="tl">
                    <a:srgbClr val="C0C0C0"/>
                  </a:outerShdw>
                </a:effectLst>
                <a:latin typeface="Minerva ModernRegular" pitchFamily="2" charset="0"/>
              </a:rPr>
              <a:t>.</a:t>
            </a:r>
            <a:endParaRPr lang="en-US" sz="2000" dirty="0">
              <a:latin typeface="Minerva ModernBold" pitchFamily="2" charset="0"/>
            </a:endParaRPr>
          </a:p>
        </p:txBody>
      </p:sp>
      <p:sp>
        <p:nvSpPr>
          <p:cNvPr id="6" name="Text Box 2"/>
          <p:cNvSpPr txBox="1">
            <a:spLocks noChangeArrowheads="1"/>
          </p:cNvSpPr>
          <p:nvPr/>
        </p:nvSpPr>
        <p:spPr bwMode="auto">
          <a:xfrm>
            <a:off x="23479" y="1072389"/>
            <a:ext cx="6842413" cy="584775"/>
          </a:xfrm>
          <a:prstGeom prst="rect">
            <a:avLst/>
          </a:prstGeom>
          <a:noFill/>
          <a:ln w="9525">
            <a:noFill/>
            <a:miter lim="800000"/>
            <a:headEnd/>
            <a:tailEnd/>
          </a:ln>
          <a:effectLst/>
        </p:spPr>
        <p:txBody>
          <a:bodyPr wrap="square">
            <a:spAutoFit/>
          </a:bodyPr>
          <a:lstStyle/>
          <a:p>
            <a:pPr algn="ctr">
              <a:spcBef>
                <a:spcPct val="50000"/>
              </a:spcBef>
              <a:defRPr/>
            </a:pPr>
            <a:r>
              <a:rPr lang="en-US" sz="3200" b="1" i="1" dirty="0">
                <a:solidFill>
                  <a:schemeClr val="accent1"/>
                </a:solidFill>
                <a:effectLst>
                  <a:outerShdw blurRad="38100" dist="38100" dir="2700000" algn="tl">
                    <a:srgbClr val="C0C0C0"/>
                  </a:outerShdw>
                </a:effectLst>
                <a:latin typeface="Minerva ModernRegular" pitchFamily="2" charset="0"/>
              </a:rPr>
              <a:t>Optional Extras</a:t>
            </a:r>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4" y="304800"/>
            <a:ext cx="1447801" cy="767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918" y="7353510"/>
            <a:ext cx="3105084" cy="179049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2956" y="7353510"/>
            <a:ext cx="3060440" cy="1790489"/>
          </a:xfrm>
          <a:prstGeom prst="rect">
            <a:avLst/>
          </a:prstGeom>
        </p:spPr>
      </p:pic>
    </p:spTree>
    <p:extLst>
      <p:ext uri="{BB962C8B-B14F-4D97-AF65-F5344CB8AC3E}">
        <p14:creationId xmlns:p14="http://schemas.microsoft.com/office/powerpoint/2010/main" val="16230404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849368"/>
            <a:ext cx="6858000" cy="584775"/>
          </a:xfrm>
          <a:prstGeom prst="rect">
            <a:avLst/>
          </a:prstGeom>
          <a:noFill/>
          <a:ln w="9525">
            <a:noFill/>
            <a:miter lim="800000"/>
            <a:headEnd/>
            <a:tailEnd/>
          </a:ln>
          <a:effectLst/>
        </p:spPr>
        <p:txBody>
          <a:bodyPr wrap="square">
            <a:spAutoFit/>
          </a:bodyPr>
          <a:lstStyle/>
          <a:p>
            <a:pPr algn="ctr">
              <a:spcBef>
                <a:spcPct val="50000"/>
              </a:spcBef>
              <a:defRPr/>
            </a:pPr>
            <a:r>
              <a:rPr lang="en-US" sz="3200" b="1" i="1" dirty="0">
                <a:solidFill>
                  <a:schemeClr val="accent1"/>
                </a:solidFill>
                <a:effectLst>
                  <a:outerShdw blurRad="38100" dist="38100" dir="2700000" algn="tl">
                    <a:srgbClr val="C0C0C0"/>
                  </a:outerShdw>
                </a:effectLst>
                <a:latin typeface="Minerva ModernRegular" pitchFamily="2" charset="0"/>
              </a:rPr>
              <a:t>Terms &amp; Conditions</a:t>
            </a:r>
          </a:p>
        </p:txBody>
      </p:sp>
      <p:sp>
        <p:nvSpPr>
          <p:cNvPr id="5" name="Text Box 3"/>
          <p:cNvSpPr txBox="1">
            <a:spLocks noChangeArrowheads="1"/>
          </p:cNvSpPr>
          <p:nvPr/>
        </p:nvSpPr>
        <p:spPr bwMode="auto">
          <a:xfrm>
            <a:off x="0" y="1434143"/>
            <a:ext cx="6781805" cy="8586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n-US" sz="2400" b="1" i="1" dirty="0" smtClean="0">
                <a:effectLst>
                  <a:outerShdw blurRad="38100" dist="38100" dir="2700000" algn="tl">
                    <a:srgbClr val="C0C0C0"/>
                  </a:outerShdw>
                </a:effectLst>
                <a:latin typeface="Minerva ModernRegular" pitchFamily="2" charset="0"/>
                <a:cs typeface="+mn-cs"/>
              </a:rPr>
              <a:t>Our </a:t>
            </a:r>
            <a:r>
              <a:rPr lang="en-US" sz="2400" b="1" i="1" dirty="0">
                <a:effectLst>
                  <a:outerShdw blurRad="38100" dist="38100" dir="2700000" algn="tl">
                    <a:srgbClr val="C0C0C0"/>
                  </a:outerShdw>
                </a:effectLst>
                <a:latin typeface="Minerva ModernRegular" pitchFamily="2" charset="0"/>
                <a:cs typeface="+mn-cs"/>
              </a:rPr>
              <a:t>goal is to provide event facilities and services of the highest quality.</a:t>
            </a:r>
          </a:p>
          <a:p>
            <a:pPr eaLnBrk="1" hangingPunct="1">
              <a:defRPr/>
            </a:pPr>
            <a:r>
              <a:rPr lang="en-US" sz="2400" b="1" i="1" dirty="0">
                <a:effectLst>
                  <a:outerShdw blurRad="38100" dist="38100" dir="2700000" algn="tl">
                    <a:srgbClr val="C0C0C0"/>
                  </a:outerShdw>
                </a:effectLst>
                <a:latin typeface="Minerva ModernRegular" pitchFamily="2" charset="0"/>
                <a:cs typeface="+mn-cs"/>
              </a:rPr>
              <a:t>To assist us in ensuring the success of your function, we would appreciate your attention to the following details</a:t>
            </a:r>
            <a:r>
              <a:rPr lang="en-US" sz="2000" b="1" i="1" dirty="0">
                <a:effectLst>
                  <a:outerShdw blurRad="38100" dist="38100" dir="2700000" algn="tl">
                    <a:srgbClr val="C0C0C0"/>
                  </a:outerShdw>
                </a:effectLst>
                <a:latin typeface="Minerva ModernRegular" pitchFamily="2" charset="0"/>
                <a:cs typeface="+mn-cs"/>
              </a:rPr>
              <a:t>.</a:t>
            </a:r>
          </a:p>
          <a:p>
            <a:pPr eaLnBrk="1" hangingPunct="1">
              <a:spcBef>
                <a:spcPct val="50000"/>
              </a:spcBef>
            </a:pPr>
            <a:r>
              <a:rPr lang="en-US" sz="2800" b="1" i="1" dirty="0" smtClean="0">
                <a:solidFill>
                  <a:schemeClr val="accent1"/>
                </a:solidFill>
                <a:effectLst>
                  <a:outerShdw blurRad="38100" dist="38100" dir="2700000" algn="tl">
                    <a:srgbClr val="C0C0C0"/>
                  </a:outerShdw>
                </a:effectLst>
                <a:latin typeface="Minerva ModernRegular" pitchFamily="2" charset="0"/>
                <a:cs typeface="+mn-cs"/>
              </a:rPr>
              <a:t>Tentative Booking/Confirmation</a:t>
            </a:r>
          </a:p>
          <a:p>
            <a:pPr eaLnBrk="1" hangingPunct="1">
              <a:defRPr/>
            </a:pPr>
            <a:r>
              <a:rPr lang="en-US" sz="2000" i="1" dirty="0" smtClean="0">
                <a:effectLst>
                  <a:outerShdw blurRad="38100" dist="38100" dir="2700000" algn="tl">
                    <a:srgbClr val="C0C0C0"/>
                  </a:outerShdw>
                </a:effectLst>
                <a:latin typeface="Minerva ModernRegular" pitchFamily="2" charset="0"/>
                <a:cs typeface="+mn-cs"/>
              </a:rPr>
              <a:t>Tentative </a:t>
            </a:r>
            <a:r>
              <a:rPr lang="en-US" sz="2000" i="1" dirty="0">
                <a:effectLst>
                  <a:outerShdw blurRad="38100" dist="38100" dir="2700000" algn="tl">
                    <a:srgbClr val="C0C0C0"/>
                  </a:outerShdw>
                </a:effectLst>
                <a:latin typeface="Minerva ModernRegular" pitchFamily="2" charset="0"/>
                <a:cs typeface="+mn-cs"/>
              </a:rPr>
              <a:t>bookings will be held for a maximum of 14 days, unless otherwise agreed in writing. If the event is not confirmed during this time, the space will be released without notice. All bookings are to be confirmed in writing.</a:t>
            </a:r>
          </a:p>
          <a:p>
            <a:pPr eaLnBrk="1" hangingPunct="1">
              <a:spcBef>
                <a:spcPct val="50000"/>
              </a:spcBef>
            </a:pPr>
            <a:r>
              <a:rPr lang="en-US" sz="2800" b="1" i="1" dirty="0" smtClean="0">
                <a:solidFill>
                  <a:schemeClr val="accent1"/>
                </a:solidFill>
                <a:effectLst>
                  <a:outerShdw blurRad="38100" dist="38100" dir="2700000" algn="tl">
                    <a:srgbClr val="C0C0C0"/>
                  </a:outerShdw>
                </a:effectLst>
                <a:latin typeface="Minerva ModernRegular" pitchFamily="2" charset="0"/>
                <a:cs typeface="+mn-cs"/>
              </a:rPr>
              <a:t>Payment</a:t>
            </a:r>
            <a:endParaRPr lang="en-US" sz="1000" b="1" i="1" dirty="0">
              <a:effectLst>
                <a:outerShdw blurRad="38100" dist="38100" dir="2700000" algn="tl">
                  <a:srgbClr val="C0C0C0"/>
                </a:outerShdw>
              </a:effectLst>
              <a:latin typeface="Minerva ModernRegular" pitchFamily="2" charset="0"/>
              <a:cs typeface="+mn-cs"/>
            </a:endParaRPr>
          </a:p>
          <a:p>
            <a:pPr eaLnBrk="1" hangingPunct="1">
              <a:defRPr/>
            </a:pPr>
            <a:r>
              <a:rPr lang="en-US" sz="2000" i="1" dirty="0">
                <a:effectLst>
                  <a:outerShdw blurRad="38100" dist="38100" dir="2700000" algn="tl">
                    <a:srgbClr val="C0C0C0"/>
                  </a:outerShdw>
                </a:effectLst>
                <a:latin typeface="Minerva ModernRegular" pitchFamily="2" charset="0"/>
                <a:cs typeface="+mn-cs"/>
              </a:rPr>
              <a:t>Full payment is required 1 month prior to the event. Any additional charges are to be paid upon check out.</a:t>
            </a:r>
          </a:p>
          <a:p>
            <a:pPr eaLnBrk="1" hangingPunct="1">
              <a:defRPr/>
            </a:pPr>
            <a:r>
              <a:rPr lang="en-US" sz="2000" i="1" dirty="0">
                <a:effectLst>
                  <a:outerShdw blurRad="38100" dist="38100" dir="2700000" algn="tl">
                    <a:srgbClr val="C0C0C0"/>
                  </a:outerShdw>
                </a:effectLst>
                <a:latin typeface="Minerva ModernRegular" pitchFamily="2" charset="0"/>
                <a:cs typeface="+mn-cs"/>
              </a:rPr>
              <a:t>The following payment plan applies</a:t>
            </a:r>
            <a:r>
              <a:rPr lang="en-US" sz="2000" i="1" dirty="0" smtClean="0">
                <a:effectLst>
                  <a:outerShdw blurRad="38100" dist="38100" dir="2700000" algn="tl">
                    <a:srgbClr val="C0C0C0"/>
                  </a:outerShdw>
                </a:effectLst>
                <a:latin typeface="Minerva ModernRegular" pitchFamily="2" charset="0"/>
                <a:cs typeface="+mn-cs"/>
              </a:rPr>
              <a:t>:</a:t>
            </a:r>
          </a:p>
          <a:p>
            <a:pPr eaLnBrk="1" hangingPunct="1">
              <a:defRPr/>
            </a:pPr>
            <a:endParaRPr lang="en-US" sz="2000" i="1" dirty="0">
              <a:effectLst>
                <a:outerShdw blurRad="38100" dist="38100" dir="2700000" algn="tl">
                  <a:srgbClr val="C0C0C0"/>
                </a:outerShdw>
              </a:effectLst>
              <a:latin typeface="Minerva ModernRegular" pitchFamily="2" charset="0"/>
              <a:cs typeface="+mn-cs"/>
            </a:endParaRPr>
          </a:p>
          <a:p>
            <a:pPr marL="342900" indent="-342900" eaLnBrk="1" hangingPunct="1">
              <a:buFont typeface="Arial" pitchFamily="34" charset="0"/>
              <a:buChar char="•"/>
              <a:defRPr/>
            </a:pPr>
            <a:r>
              <a:rPr lang="en-US" sz="2000" i="1" dirty="0" smtClean="0">
                <a:effectLst>
                  <a:outerShdw blurRad="38100" dist="38100" dir="2700000" algn="tl">
                    <a:srgbClr val="C0C0C0"/>
                  </a:outerShdw>
                </a:effectLst>
                <a:latin typeface="Minerva ModernRegular" pitchFamily="2" charset="0"/>
                <a:cs typeface="+mn-cs"/>
              </a:rPr>
              <a:t> </a:t>
            </a:r>
            <a:r>
              <a:rPr lang="en-US" sz="2000" i="1" dirty="0">
                <a:effectLst>
                  <a:outerShdw blurRad="38100" dist="38100" dir="2700000" algn="tl">
                    <a:srgbClr val="C0C0C0"/>
                  </a:outerShdw>
                </a:effectLst>
                <a:latin typeface="Minerva ModernRegular" pitchFamily="2" charset="0"/>
                <a:cs typeface="+mn-cs"/>
              </a:rPr>
              <a:t>Initial confirming deposit- 25% of the total amount of the estimated function </a:t>
            </a:r>
            <a:r>
              <a:rPr lang="en-US" sz="2000" i="1" dirty="0" smtClean="0">
                <a:effectLst>
                  <a:outerShdw blurRad="38100" dist="38100" dir="2700000" algn="tl">
                    <a:srgbClr val="C0C0C0"/>
                  </a:outerShdw>
                </a:effectLst>
                <a:latin typeface="Minerva ModernRegular" pitchFamily="2" charset="0"/>
                <a:cs typeface="+mn-cs"/>
              </a:rPr>
              <a:t>value</a:t>
            </a:r>
            <a:endParaRPr lang="en-US" sz="2000" i="1" dirty="0">
              <a:effectLst>
                <a:outerShdw blurRad="38100" dist="38100" dir="2700000" algn="tl">
                  <a:srgbClr val="C0C0C0"/>
                </a:outerShdw>
              </a:effectLst>
              <a:latin typeface="Minerva ModernRegular" pitchFamily="2" charset="0"/>
              <a:cs typeface="+mn-cs"/>
            </a:endParaRPr>
          </a:p>
          <a:p>
            <a:pPr marL="342900" indent="-342900" eaLnBrk="1" hangingPunct="1">
              <a:buFont typeface="Arial" pitchFamily="34" charset="0"/>
              <a:buChar char="•"/>
              <a:defRPr/>
            </a:pPr>
            <a:r>
              <a:rPr lang="en-US" sz="2000" i="1" dirty="0" smtClean="0">
                <a:effectLst>
                  <a:outerShdw blurRad="38100" dist="38100" dir="2700000" algn="tl">
                    <a:srgbClr val="C0C0C0"/>
                  </a:outerShdw>
                </a:effectLst>
                <a:latin typeface="Minerva ModernRegular" pitchFamily="2" charset="0"/>
                <a:cs typeface="+mn-cs"/>
              </a:rPr>
              <a:t> </a:t>
            </a:r>
            <a:r>
              <a:rPr lang="en-US" sz="2000" i="1" dirty="0">
                <a:effectLst>
                  <a:outerShdw blurRad="38100" dist="38100" dir="2700000" algn="tl">
                    <a:srgbClr val="C0C0C0"/>
                  </a:outerShdw>
                </a:effectLst>
                <a:latin typeface="Minerva ModernRegular" pitchFamily="2" charset="0"/>
                <a:cs typeface="+mn-cs"/>
              </a:rPr>
              <a:t>Second deposit </a:t>
            </a:r>
            <a:r>
              <a:rPr lang="en-US" sz="2000" i="1" dirty="0" smtClean="0">
                <a:effectLst>
                  <a:outerShdw blurRad="38100" dist="38100" dir="2700000" algn="tl">
                    <a:srgbClr val="C0C0C0"/>
                  </a:outerShdw>
                </a:effectLst>
                <a:latin typeface="Minerva ModernRegular" pitchFamily="2" charset="0"/>
                <a:cs typeface="+mn-cs"/>
              </a:rPr>
              <a:t>(one </a:t>
            </a:r>
            <a:r>
              <a:rPr lang="en-US" sz="2000" i="1" dirty="0">
                <a:effectLst>
                  <a:outerShdw blurRad="38100" dist="38100" dir="2700000" algn="tl">
                    <a:srgbClr val="C0C0C0"/>
                  </a:outerShdw>
                </a:effectLst>
                <a:latin typeface="Minerva ModernRegular" pitchFamily="2" charset="0"/>
                <a:cs typeface="+mn-cs"/>
              </a:rPr>
              <a:t>month prior to the event)- 50% of the rest of </a:t>
            </a:r>
            <a:r>
              <a:rPr lang="en-US" sz="2000" i="1" dirty="0" smtClean="0">
                <a:effectLst>
                  <a:outerShdw blurRad="38100" dist="38100" dir="2700000" algn="tl">
                    <a:srgbClr val="C0C0C0"/>
                  </a:outerShdw>
                </a:effectLst>
                <a:latin typeface="Minerva ModernRegular" pitchFamily="2" charset="0"/>
                <a:cs typeface="+mn-cs"/>
              </a:rPr>
              <a:t>payment</a:t>
            </a:r>
            <a:endParaRPr lang="en-US" sz="2000" i="1" dirty="0">
              <a:effectLst>
                <a:outerShdw blurRad="38100" dist="38100" dir="2700000" algn="tl">
                  <a:srgbClr val="C0C0C0"/>
                </a:outerShdw>
              </a:effectLst>
              <a:latin typeface="Minerva ModernRegular" pitchFamily="2" charset="0"/>
              <a:cs typeface="+mn-cs"/>
            </a:endParaRPr>
          </a:p>
          <a:p>
            <a:pPr marL="342900" indent="-342900" eaLnBrk="1" hangingPunct="1">
              <a:buFont typeface="Arial" pitchFamily="34" charset="0"/>
              <a:buChar char="•"/>
              <a:defRPr/>
            </a:pPr>
            <a:r>
              <a:rPr lang="en-US" sz="2000" i="1" dirty="0" smtClean="0">
                <a:effectLst>
                  <a:outerShdw blurRad="38100" dist="38100" dir="2700000" algn="tl">
                    <a:srgbClr val="C0C0C0"/>
                  </a:outerShdw>
                </a:effectLst>
                <a:latin typeface="Minerva ModernRegular" pitchFamily="2" charset="0"/>
                <a:cs typeface="+mn-cs"/>
              </a:rPr>
              <a:t> </a:t>
            </a:r>
            <a:r>
              <a:rPr lang="en-US" sz="2000" i="1" dirty="0">
                <a:effectLst>
                  <a:outerShdw blurRad="38100" dist="38100" dir="2700000" algn="tl">
                    <a:srgbClr val="C0C0C0"/>
                  </a:outerShdw>
                </a:effectLst>
                <a:latin typeface="Minerva ModernRegular" pitchFamily="2" charset="0"/>
                <a:cs typeface="+mn-cs"/>
              </a:rPr>
              <a:t>Final payment </a:t>
            </a:r>
            <a:r>
              <a:rPr lang="en-US" sz="2000" i="1" dirty="0" smtClean="0">
                <a:effectLst>
                  <a:outerShdw blurRad="38100" dist="38100" dir="2700000" algn="tl">
                    <a:srgbClr val="C0C0C0"/>
                  </a:outerShdw>
                </a:effectLst>
                <a:latin typeface="Minerva ModernRegular" pitchFamily="2" charset="0"/>
                <a:cs typeface="+mn-cs"/>
              </a:rPr>
              <a:t>(2 weeks prior </a:t>
            </a:r>
            <a:r>
              <a:rPr lang="en-US" sz="2000" i="1" dirty="0">
                <a:effectLst>
                  <a:outerShdw blurRad="38100" dist="38100" dir="2700000" algn="tl">
                    <a:srgbClr val="C0C0C0"/>
                  </a:outerShdw>
                </a:effectLst>
                <a:latin typeface="Minerva ModernRegular" pitchFamily="2" charset="0"/>
                <a:cs typeface="+mn-cs"/>
              </a:rPr>
              <a:t>to the event)- the rest 25%</a:t>
            </a:r>
          </a:p>
          <a:p>
            <a:pPr eaLnBrk="1" hangingPunct="1"/>
            <a:r>
              <a:rPr lang="en-US" sz="2400" dirty="0" smtClean="0">
                <a:latin typeface="Minerva ModernBold" pitchFamily="2" charset="0"/>
              </a:rPr>
              <a:t> </a:t>
            </a:r>
            <a:endParaRPr lang="en-US" sz="2400" dirty="0">
              <a:latin typeface="Minerva ModernBold" pitchFamily="2" charset="0"/>
            </a:endParaRPr>
          </a:p>
          <a:p>
            <a:pPr eaLnBrk="1" hangingPunct="1"/>
            <a:endParaRPr lang="en-US" sz="2400" dirty="0">
              <a:latin typeface="Minerva ModernBold" pitchFamily="2" charset="0"/>
            </a:endParaRPr>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4" y="47620"/>
            <a:ext cx="1447801" cy="767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35508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045" y="1175182"/>
            <a:ext cx="6800850" cy="7817525"/>
          </a:xfrm>
          <a:prstGeom prst="rect">
            <a:avLst/>
          </a:prstGeom>
        </p:spPr>
        <p:txBody>
          <a:bodyPr wrap="square">
            <a:spAutoFit/>
          </a:bodyPr>
          <a:lstStyle/>
          <a:p>
            <a:pPr>
              <a:spcBef>
                <a:spcPct val="50000"/>
              </a:spcBef>
            </a:pPr>
            <a:r>
              <a:rPr lang="en-US" sz="2000" b="1" i="1" dirty="0" smtClean="0">
                <a:solidFill>
                  <a:schemeClr val="accent1"/>
                </a:solidFill>
                <a:effectLst>
                  <a:outerShdw blurRad="38100" dist="38100" dir="2700000" algn="tl">
                    <a:srgbClr val="C0C0C0"/>
                  </a:outerShdw>
                </a:effectLst>
                <a:latin typeface="Minerva ModernRegular" pitchFamily="2" charset="0"/>
              </a:rPr>
              <a:t>Cancellation</a:t>
            </a:r>
            <a:endParaRPr lang="en-US" sz="2000" b="1" i="1" dirty="0">
              <a:solidFill>
                <a:schemeClr val="accent1"/>
              </a:solidFill>
              <a:effectLst>
                <a:outerShdw blurRad="38100" dist="38100" dir="2700000" algn="tl">
                  <a:srgbClr val="C0C0C0"/>
                </a:outerShdw>
              </a:effectLst>
              <a:latin typeface="Minerva ModernRegular" pitchFamily="2" charset="0"/>
            </a:endParaRPr>
          </a:p>
          <a:p>
            <a:pPr>
              <a:defRPr/>
            </a:pPr>
            <a:r>
              <a:rPr lang="en-US" i="1" dirty="0">
                <a:effectLst>
                  <a:outerShdw blurRad="38100" dist="38100" dir="2700000" algn="tl">
                    <a:srgbClr val="C0C0C0"/>
                  </a:outerShdw>
                </a:effectLst>
                <a:latin typeface="Minerva ModernRegular" pitchFamily="2" charset="0"/>
              </a:rPr>
              <a:t>Any cancellation must be advised in writing to take effect.</a:t>
            </a:r>
          </a:p>
          <a:p>
            <a:pPr>
              <a:defRPr/>
            </a:pPr>
            <a:r>
              <a:rPr lang="en-US" i="1" dirty="0">
                <a:effectLst>
                  <a:outerShdw blurRad="38100" dist="38100" dir="2700000" algn="tl">
                    <a:srgbClr val="C0C0C0"/>
                  </a:outerShdw>
                </a:effectLst>
                <a:latin typeface="Minerva ModernRegular" pitchFamily="2" charset="0"/>
              </a:rPr>
              <a:t>♥ Events cancelled before </a:t>
            </a:r>
            <a:r>
              <a:rPr lang="en-US" i="1" dirty="0" smtClean="0">
                <a:effectLst>
                  <a:outerShdw blurRad="38100" dist="38100" dir="2700000" algn="tl">
                    <a:srgbClr val="C0C0C0"/>
                  </a:outerShdw>
                </a:effectLst>
                <a:latin typeface="Minerva ModernRegular" pitchFamily="2" charset="0"/>
              </a:rPr>
              <a:t>1 </a:t>
            </a:r>
            <a:r>
              <a:rPr lang="en-US" i="1" dirty="0">
                <a:effectLst>
                  <a:outerShdw blurRad="38100" dist="38100" dir="2700000" algn="tl">
                    <a:srgbClr val="C0C0C0"/>
                  </a:outerShdw>
                </a:effectLst>
                <a:latin typeface="Minerva ModernRegular" pitchFamily="2" charset="0"/>
              </a:rPr>
              <a:t>month- we will return 50% of the initial confirming </a:t>
            </a:r>
            <a:r>
              <a:rPr lang="en-US" i="1" dirty="0" smtClean="0">
                <a:effectLst>
                  <a:outerShdw blurRad="38100" dist="38100" dir="2700000" algn="tl">
                    <a:srgbClr val="C0C0C0"/>
                  </a:outerShdw>
                </a:effectLst>
                <a:latin typeface="Minerva ModernRegular" pitchFamily="2" charset="0"/>
              </a:rPr>
              <a:t>deposit.</a:t>
            </a:r>
            <a:endParaRPr lang="en-US" i="1" dirty="0">
              <a:effectLst>
                <a:outerShdw blurRad="38100" dist="38100" dir="2700000" algn="tl">
                  <a:srgbClr val="C0C0C0"/>
                </a:outerShdw>
              </a:effectLst>
              <a:latin typeface="Minerva ModernRegular" pitchFamily="2" charset="0"/>
            </a:endParaRPr>
          </a:p>
          <a:p>
            <a:pPr>
              <a:defRPr/>
            </a:pPr>
            <a:r>
              <a:rPr lang="en-US" i="1" dirty="0">
                <a:effectLst>
                  <a:outerShdw blurRad="38100" dist="38100" dir="2700000" algn="tl">
                    <a:srgbClr val="C0C0C0"/>
                  </a:outerShdw>
                </a:effectLst>
                <a:latin typeface="Minerva ModernRegular" pitchFamily="2" charset="0"/>
              </a:rPr>
              <a:t>♥ Events </a:t>
            </a:r>
            <a:r>
              <a:rPr lang="en-US" i="1" dirty="0" smtClean="0">
                <a:effectLst>
                  <a:outerShdw blurRad="38100" dist="38100" dir="2700000" algn="tl">
                    <a:srgbClr val="C0C0C0"/>
                  </a:outerShdw>
                </a:effectLst>
                <a:latin typeface="Minerva ModernRegular" pitchFamily="2" charset="0"/>
              </a:rPr>
              <a:t>cancelled </a:t>
            </a:r>
            <a:r>
              <a:rPr lang="en-US" i="1" dirty="0">
                <a:effectLst>
                  <a:outerShdw blurRad="38100" dist="38100" dir="2700000" algn="tl">
                    <a:srgbClr val="C0C0C0"/>
                  </a:outerShdw>
                </a:effectLst>
                <a:latin typeface="Minerva ModernRegular" pitchFamily="2" charset="0"/>
              </a:rPr>
              <a:t>between </a:t>
            </a:r>
            <a:r>
              <a:rPr lang="en-US" i="1" dirty="0" smtClean="0">
                <a:effectLst>
                  <a:outerShdw blurRad="38100" dist="38100" dir="2700000" algn="tl">
                    <a:srgbClr val="C0C0C0"/>
                  </a:outerShdw>
                </a:effectLst>
                <a:latin typeface="Minerva ModernRegular" pitchFamily="2" charset="0"/>
              </a:rPr>
              <a:t>2 </a:t>
            </a:r>
            <a:r>
              <a:rPr lang="en-US" i="1" dirty="0">
                <a:effectLst>
                  <a:outerShdw blurRad="38100" dist="38100" dir="2700000" algn="tl">
                    <a:srgbClr val="C0C0C0"/>
                  </a:outerShdw>
                </a:effectLst>
                <a:latin typeface="Minerva ModernRegular" pitchFamily="2" charset="0"/>
              </a:rPr>
              <a:t>to </a:t>
            </a:r>
            <a:r>
              <a:rPr lang="en-US" i="1" dirty="0" smtClean="0">
                <a:effectLst>
                  <a:outerShdw blurRad="38100" dist="38100" dir="2700000" algn="tl">
                    <a:srgbClr val="C0C0C0"/>
                  </a:outerShdw>
                </a:effectLst>
                <a:latin typeface="Minerva ModernRegular" pitchFamily="2" charset="0"/>
              </a:rPr>
              <a:t>3 weeks- </a:t>
            </a:r>
            <a:r>
              <a:rPr lang="en-US" i="1" dirty="0">
                <a:effectLst>
                  <a:outerShdw blurRad="38100" dist="38100" dir="2700000" algn="tl">
                    <a:srgbClr val="C0C0C0"/>
                  </a:outerShdw>
                </a:effectLst>
                <a:latin typeface="Minerva ModernRegular" pitchFamily="2" charset="0"/>
              </a:rPr>
              <a:t>we will refund 25% of the </a:t>
            </a:r>
            <a:r>
              <a:rPr lang="en-US" i="1" dirty="0" smtClean="0">
                <a:effectLst>
                  <a:outerShdw blurRad="38100" dist="38100" dir="2700000" algn="tl">
                    <a:srgbClr val="C0C0C0"/>
                  </a:outerShdw>
                </a:effectLst>
                <a:latin typeface="Minerva ModernRegular" pitchFamily="2" charset="0"/>
              </a:rPr>
              <a:t>deposit.</a:t>
            </a:r>
            <a:endParaRPr lang="en-US" i="1" dirty="0">
              <a:effectLst>
                <a:outerShdw blurRad="38100" dist="38100" dir="2700000" algn="tl">
                  <a:srgbClr val="C0C0C0"/>
                </a:outerShdw>
              </a:effectLst>
              <a:latin typeface="Minerva ModernRegular" pitchFamily="2" charset="0"/>
            </a:endParaRPr>
          </a:p>
          <a:p>
            <a:pPr>
              <a:defRPr/>
            </a:pPr>
            <a:r>
              <a:rPr lang="en-US" i="1" dirty="0">
                <a:effectLst>
                  <a:outerShdw blurRad="38100" dist="38100" dir="2700000" algn="tl">
                    <a:srgbClr val="C0C0C0"/>
                  </a:outerShdw>
                </a:effectLst>
                <a:latin typeface="Minerva ModernRegular" pitchFamily="2" charset="0"/>
              </a:rPr>
              <a:t>♥ Cancellations made within 1 </a:t>
            </a:r>
            <a:r>
              <a:rPr lang="en-US" i="1" dirty="0" smtClean="0">
                <a:effectLst>
                  <a:outerShdw blurRad="38100" dist="38100" dir="2700000" algn="tl">
                    <a:srgbClr val="C0C0C0"/>
                  </a:outerShdw>
                </a:effectLst>
                <a:latin typeface="Minerva ModernRegular" pitchFamily="2" charset="0"/>
              </a:rPr>
              <a:t>week- </a:t>
            </a:r>
            <a:r>
              <a:rPr lang="en-US" i="1" dirty="0">
                <a:effectLst>
                  <a:outerShdw blurRad="38100" dist="38100" dir="2700000" algn="tl">
                    <a:srgbClr val="C0C0C0"/>
                  </a:outerShdw>
                </a:effectLst>
                <a:latin typeface="Minerva ModernRegular" pitchFamily="2" charset="0"/>
              </a:rPr>
              <a:t>will result is no refund of the deposit.</a:t>
            </a:r>
          </a:p>
          <a:p>
            <a:pPr>
              <a:spcBef>
                <a:spcPct val="50000"/>
              </a:spcBef>
            </a:pPr>
            <a:r>
              <a:rPr lang="en-US" sz="2000" b="1" i="1" dirty="0" smtClean="0">
                <a:solidFill>
                  <a:schemeClr val="accent1"/>
                </a:solidFill>
                <a:effectLst>
                  <a:outerShdw blurRad="38100" dist="38100" dir="2700000" algn="tl">
                    <a:srgbClr val="C0C0C0"/>
                  </a:outerShdw>
                </a:effectLst>
                <a:latin typeface="Minerva ModernRegular" pitchFamily="2" charset="0"/>
              </a:rPr>
              <a:t>Prices`</a:t>
            </a:r>
            <a:endParaRPr lang="en-US" sz="2000" b="1" i="1" dirty="0">
              <a:solidFill>
                <a:schemeClr val="accent1"/>
              </a:solidFill>
              <a:effectLst>
                <a:outerShdw blurRad="38100" dist="38100" dir="2700000" algn="tl">
                  <a:srgbClr val="C0C0C0"/>
                </a:outerShdw>
              </a:effectLst>
              <a:latin typeface="Minerva ModernRegular" pitchFamily="2" charset="0"/>
            </a:endParaRPr>
          </a:p>
          <a:p>
            <a:pPr>
              <a:defRPr/>
            </a:pPr>
            <a:r>
              <a:rPr lang="en-US" i="1" dirty="0" smtClean="0">
                <a:effectLst>
                  <a:outerShdw blurRad="38100" dist="38100" dir="2700000" algn="tl">
                    <a:srgbClr val="C0C0C0"/>
                  </a:outerShdw>
                </a:effectLst>
                <a:latin typeface="Minerva ModernRegular" pitchFamily="2" charset="0"/>
              </a:rPr>
              <a:t>All </a:t>
            </a:r>
            <a:r>
              <a:rPr lang="en-US" i="1" dirty="0">
                <a:effectLst>
                  <a:outerShdw blurRad="38100" dist="38100" dir="2700000" algn="tl">
                    <a:srgbClr val="C0C0C0"/>
                  </a:outerShdw>
                </a:effectLst>
                <a:latin typeface="Minerva ModernRegular" pitchFamily="2" charset="0"/>
              </a:rPr>
              <a:t>taxes are included. The prices are current at the time of quotation but may be subject to change at the discretion of the resort management. Upon receipt of your written confirmation and deposit, prices will be confirmed in </a:t>
            </a:r>
            <a:r>
              <a:rPr lang="en-US" sz="2000" i="1" dirty="0">
                <a:effectLst>
                  <a:outerShdw blurRad="38100" dist="38100" dir="2700000" algn="tl">
                    <a:srgbClr val="C0C0C0"/>
                  </a:outerShdw>
                </a:effectLst>
                <a:latin typeface="Minerva ModernRegular" pitchFamily="2" charset="0"/>
              </a:rPr>
              <a:t>writing. </a:t>
            </a:r>
          </a:p>
          <a:p>
            <a:pPr>
              <a:spcBef>
                <a:spcPct val="50000"/>
              </a:spcBef>
            </a:pPr>
            <a:r>
              <a:rPr lang="en-US" sz="2000" b="1" i="1" dirty="0" smtClean="0">
                <a:solidFill>
                  <a:schemeClr val="accent1"/>
                </a:solidFill>
                <a:effectLst>
                  <a:outerShdw blurRad="38100" dist="38100" dir="2700000" algn="tl">
                    <a:srgbClr val="C0C0C0"/>
                  </a:outerShdw>
                </a:effectLst>
                <a:latin typeface="Minerva ModernRegular" pitchFamily="2" charset="0"/>
              </a:rPr>
              <a:t>Guaranteed </a:t>
            </a:r>
            <a:r>
              <a:rPr lang="en-US" sz="2000" b="1" i="1" dirty="0">
                <a:solidFill>
                  <a:schemeClr val="accent1"/>
                </a:solidFill>
                <a:effectLst>
                  <a:outerShdw blurRad="38100" dist="38100" dir="2700000" algn="tl">
                    <a:srgbClr val="C0C0C0"/>
                  </a:outerShdw>
                </a:effectLst>
                <a:latin typeface="Minerva ModernRegular" pitchFamily="2" charset="0"/>
              </a:rPr>
              <a:t>Numbers</a:t>
            </a:r>
          </a:p>
          <a:p>
            <a:pPr>
              <a:defRPr/>
            </a:pPr>
            <a:r>
              <a:rPr lang="en-US" i="1" dirty="0">
                <a:effectLst>
                  <a:outerShdw blurRad="38100" dist="38100" dir="2700000" algn="tl">
                    <a:srgbClr val="C0C0C0"/>
                  </a:outerShdw>
                </a:effectLst>
                <a:latin typeface="Minerva ModernRegular" pitchFamily="2" charset="0"/>
              </a:rPr>
              <a:t>A guaranteed minimum number of guests attending the event is requested 14 days prior to the event. You will be finally obligated for this number.</a:t>
            </a:r>
          </a:p>
          <a:p>
            <a:pPr>
              <a:spcBef>
                <a:spcPct val="50000"/>
              </a:spcBef>
            </a:pPr>
            <a:r>
              <a:rPr lang="en-US" sz="2000" b="1" i="1" dirty="0" smtClean="0">
                <a:solidFill>
                  <a:schemeClr val="accent1"/>
                </a:solidFill>
                <a:effectLst>
                  <a:outerShdw blurRad="38100" dist="38100" dir="2700000" algn="tl">
                    <a:srgbClr val="C0C0C0"/>
                  </a:outerShdw>
                </a:effectLst>
                <a:latin typeface="Minerva ModernRegular" pitchFamily="2" charset="0"/>
              </a:rPr>
              <a:t>Food </a:t>
            </a:r>
            <a:r>
              <a:rPr lang="en-US" sz="2000" b="1" i="1" dirty="0">
                <a:solidFill>
                  <a:schemeClr val="accent1"/>
                </a:solidFill>
                <a:effectLst>
                  <a:outerShdw blurRad="38100" dist="38100" dir="2700000" algn="tl">
                    <a:srgbClr val="C0C0C0"/>
                  </a:outerShdw>
                </a:effectLst>
                <a:latin typeface="Minerva ModernRegular" pitchFamily="2" charset="0"/>
              </a:rPr>
              <a:t>&amp; Beverage</a:t>
            </a:r>
          </a:p>
          <a:p>
            <a:pPr>
              <a:defRPr/>
            </a:pPr>
            <a:r>
              <a:rPr lang="en-US" i="1" dirty="0">
                <a:effectLst>
                  <a:outerShdw blurRad="38100" dist="38100" dir="2700000" algn="tl">
                    <a:srgbClr val="C0C0C0"/>
                  </a:outerShdw>
                </a:effectLst>
                <a:latin typeface="Minerva ModernRegular" pitchFamily="2" charset="0"/>
              </a:rPr>
              <a:t>No food or beverage </a:t>
            </a:r>
            <a:r>
              <a:rPr lang="en-US" i="1" dirty="0" smtClean="0">
                <a:effectLst>
                  <a:outerShdw blurRad="38100" dist="38100" dir="2700000" algn="tl">
                    <a:srgbClr val="C0C0C0"/>
                  </a:outerShdw>
                </a:effectLst>
                <a:latin typeface="Minerva ModernRegular" pitchFamily="2" charset="0"/>
              </a:rPr>
              <a:t>brought </a:t>
            </a:r>
            <a:r>
              <a:rPr lang="en-US" i="1" dirty="0">
                <a:effectLst>
                  <a:outerShdw blurRad="38100" dist="38100" dir="2700000" algn="tl">
                    <a:srgbClr val="C0C0C0"/>
                  </a:outerShdw>
                </a:effectLst>
                <a:latin typeface="Minerva ModernRegular" pitchFamily="2" charset="0"/>
              </a:rPr>
              <a:t>onto the resort premises for consumption during the event without the prior approval of the resort management.</a:t>
            </a:r>
          </a:p>
          <a:p>
            <a:pPr>
              <a:spcBef>
                <a:spcPct val="50000"/>
              </a:spcBef>
            </a:pPr>
            <a:r>
              <a:rPr lang="en-US" sz="2000" b="1" i="1" dirty="0" smtClean="0">
                <a:solidFill>
                  <a:schemeClr val="accent1"/>
                </a:solidFill>
                <a:effectLst>
                  <a:outerShdw blurRad="38100" dist="38100" dir="2700000" algn="tl">
                    <a:srgbClr val="C0C0C0"/>
                  </a:outerShdw>
                </a:effectLst>
                <a:latin typeface="Minerva ModernRegular" pitchFamily="2" charset="0"/>
              </a:rPr>
              <a:t>Loss/Damage</a:t>
            </a:r>
            <a:endParaRPr lang="en-US" sz="2000" b="1" i="1" dirty="0">
              <a:solidFill>
                <a:schemeClr val="accent1"/>
              </a:solidFill>
              <a:effectLst>
                <a:outerShdw blurRad="38100" dist="38100" dir="2700000" algn="tl">
                  <a:srgbClr val="C0C0C0"/>
                </a:outerShdw>
              </a:effectLst>
              <a:latin typeface="Minerva ModernRegular" pitchFamily="2" charset="0"/>
            </a:endParaRPr>
          </a:p>
          <a:p>
            <a:pPr>
              <a:defRPr/>
            </a:pPr>
            <a:r>
              <a:rPr lang="en-US" i="1" dirty="0">
                <a:effectLst>
                  <a:outerShdw blurRad="38100" dist="38100" dir="2700000" algn="tl">
                    <a:srgbClr val="C0C0C0"/>
                  </a:outerShdw>
                </a:effectLst>
                <a:latin typeface="Minerva ModernRegular" pitchFamily="2" charset="0"/>
              </a:rPr>
              <a:t>Loss or damage to any part of the resort or its equipment will be your financial responsibility. </a:t>
            </a:r>
            <a:r>
              <a:rPr lang="en-US" i="1" dirty="0" smtClean="0">
                <a:effectLst>
                  <a:outerShdw blurRad="38100" dist="38100" dir="2700000" algn="tl">
                    <a:srgbClr val="C0C0C0"/>
                  </a:outerShdw>
                </a:effectLst>
                <a:latin typeface="Minerva ModernRegular" pitchFamily="2" charset="0"/>
              </a:rPr>
              <a:t>The </a:t>
            </a:r>
            <a:r>
              <a:rPr lang="en-US" i="1" dirty="0">
                <a:effectLst>
                  <a:outerShdw blurRad="38100" dist="38100" dir="2700000" algn="tl">
                    <a:srgbClr val="C0C0C0"/>
                  </a:outerShdw>
                </a:effectLst>
                <a:latin typeface="Minerva ModernRegular" pitchFamily="2" charset="0"/>
              </a:rPr>
              <a:t>hotel must approve any hanging of banners/materials prior to the function. </a:t>
            </a:r>
            <a:endParaRPr lang="en-US" i="1" dirty="0" smtClean="0">
              <a:effectLst>
                <a:outerShdw blurRad="38100" dist="38100" dir="2700000" algn="tl">
                  <a:srgbClr val="C0C0C0"/>
                </a:outerShdw>
              </a:effectLst>
              <a:latin typeface="Minerva ModernRegular" pitchFamily="2" charset="0"/>
            </a:endParaRPr>
          </a:p>
        </p:txBody>
      </p:sp>
      <p:sp>
        <p:nvSpPr>
          <p:cNvPr id="5" name="Text Box 2"/>
          <p:cNvSpPr txBox="1">
            <a:spLocks noChangeArrowheads="1"/>
          </p:cNvSpPr>
          <p:nvPr/>
        </p:nvSpPr>
        <p:spPr bwMode="auto">
          <a:xfrm>
            <a:off x="-19045" y="590407"/>
            <a:ext cx="6800850" cy="584775"/>
          </a:xfrm>
          <a:prstGeom prst="rect">
            <a:avLst/>
          </a:prstGeom>
          <a:noFill/>
          <a:ln w="9525">
            <a:noFill/>
            <a:miter lim="800000"/>
            <a:headEnd/>
            <a:tailEnd/>
          </a:ln>
          <a:effectLst/>
        </p:spPr>
        <p:txBody>
          <a:bodyPr wrap="square">
            <a:spAutoFit/>
          </a:bodyPr>
          <a:lstStyle/>
          <a:p>
            <a:pPr algn="ctr">
              <a:spcBef>
                <a:spcPct val="50000"/>
              </a:spcBef>
              <a:defRPr/>
            </a:pPr>
            <a:r>
              <a:rPr lang="en-US" sz="3200" b="1" i="1" dirty="0">
                <a:solidFill>
                  <a:schemeClr val="accent1"/>
                </a:solidFill>
                <a:effectLst>
                  <a:outerShdw blurRad="38100" dist="38100" dir="2700000" algn="tl">
                    <a:srgbClr val="C0C0C0"/>
                  </a:outerShdw>
                </a:effectLst>
                <a:latin typeface="Minerva ModernRegular" pitchFamily="2" charset="0"/>
              </a:rPr>
              <a:t>Terms &amp; Conditions</a:t>
            </a:r>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4" y="47620"/>
            <a:ext cx="1447801" cy="767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38298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57155" y="732273"/>
            <a:ext cx="6800849" cy="584775"/>
          </a:xfrm>
          <a:prstGeom prst="rect">
            <a:avLst/>
          </a:prstGeom>
          <a:noFill/>
          <a:ln w="9525">
            <a:noFill/>
            <a:miter lim="800000"/>
            <a:headEnd/>
            <a:tailEnd/>
          </a:ln>
          <a:effectLst/>
        </p:spPr>
        <p:txBody>
          <a:bodyPr wrap="square">
            <a:spAutoFit/>
          </a:bodyPr>
          <a:lstStyle/>
          <a:p>
            <a:pPr algn="ctr">
              <a:spcBef>
                <a:spcPct val="50000"/>
              </a:spcBef>
              <a:defRPr/>
            </a:pPr>
            <a:r>
              <a:rPr lang="en-US" sz="3200" b="1" i="1" dirty="0">
                <a:solidFill>
                  <a:schemeClr val="accent1"/>
                </a:solidFill>
                <a:effectLst>
                  <a:outerShdw blurRad="38100" dist="38100" dir="2700000" algn="tl">
                    <a:srgbClr val="C0C0C0"/>
                  </a:outerShdw>
                </a:effectLst>
                <a:latin typeface="Minerva ModernRegular" pitchFamily="2" charset="0"/>
              </a:rPr>
              <a:t>Terms &amp; Conditions</a:t>
            </a:r>
          </a:p>
        </p:txBody>
      </p:sp>
      <p:sp>
        <p:nvSpPr>
          <p:cNvPr id="5" name="Text Box 3"/>
          <p:cNvSpPr txBox="1">
            <a:spLocks noChangeArrowheads="1"/>
          </p:cNvSpPr>
          <p:nvPr/>
        </p:nvSpPr>
        <p:spPr bwMode="auto">
          <a:xfrm>
            <a:off x="57155" y="1407210"/>
            <a:ext cx="6800849" cy="797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b="1" i="1" dirty="0" smtClean="0">
                <a:solidFill>
                  <a:schemeClr val="accent1"/>
                </a:solidFill>
                <a:effectLst>
                  <a:outerShdw blurRad="38100" dist="38100" dir="2700000" algn="tl">
                    <a:srgbClr val="C0C0C0"/>
                  </a:outerShdw>
                </a:effectLst>
                <a:latin typeface="Minerva ModernRegular" pitchFamily="2" charset="0"/>
                <a:cs typeface="+mn-cs"/>
              </a:rPr>
              <a:t>Insurance</a:t>
            </a:r>
            <a:endParaRPr lang="en-US" sz="2000" b="1" i="1" dirty="0">
              <a:solidFill>
                <a:schemeClr val="accent1"/>
              </a:solidFill>
              <a:effectLst>
                <a:outerShdw blurRad="38100" dist="38100" dir="2700000" algn="tl">
                  <a:srgbClr val="C0C0C0"/>
                </a:outerShdw>
              </a:effectLst>
              <a:latin typeface="Minerva ModernRegular" pitchFamily="2" charset="0"/>
              <a:cs typeface="+mn-cs"/>
            </a:endParaRPr>
          </a:p>
          <a:p>
            <a:pPr eaLnBrk="1" hangingPunct="1">
              <a:defRPr/>
            </a:pPr>
            <a:r>
              <a:rPr lang="en-US" i="1" dirty="0">
                <a:effectLst>
                  <a:outerShdw blurRad="38100" dist="38100" dir="2700000" algn="tl">
                    <a:srgbClr val="C0C0C0"/>
                  </a:outerShdw>
                </a:effectLst>
                <a:latin typeface="Minerva ModernRegular" pitchFamily="2" charset="0"/>
                <a:cs typeface="+mn-cs"/>
              </a:rPr>
              <a:t>Whilst hotel employees will take all care, no responsibility will be taken for damage to, or loss of items, before, </a:t>
            </a:r>
            <a:r>
              <a:rPr lang="en-US" i="1" dirty="0" smtClean="0">
                <a:effectLst>
                  <a:outerShdw blurRad="38100" dist="38100" dir="2700000" algn="tl">
                    <a:srgbClr val="C0C0C0"/>
                  </a:outerShdw>
                </a:effectLst>
                <a:latin typeface="Minerva ModernRegular" pitchFamily="2" charset="0"/>
                <a:cs typeface="+mn-cs"/>
              </a:rPr>
              <a:t>during, </a:t>
            </a:r>
            <a:r>
              <a:rPr lang="en-US" i="1" dirty="0">
                <a:effectLst>
                  <a:outerShdw blurRad="38100" dist="38100" dir="2700000" algn="tl">
                    <a:srgbClr val="C0C0C0"/>
                  </a:outerShdw>
                </a:effectLst>
                <a:latin typeface="Minerva ModernRegular" pitchFamily="2" charset="0"/>
                <a:cs typeface="+mn-cs"/>
              </a:rPr>
              <a:t>or after an event and we recommend that you arrange appropriate insurance cover or security. The resort will also not take responsibility for loss or damage to any property belonging to a </a:t>
            </a:r>
            <a:r>
              <a:rPr lang="en-US" i="1" dirty="0" smtClean="0">
                <a:effectLst>
                  <a:outerShdw blurRad="38100" dist="38100" dir="2700000" algn="tl">
                    <a:srgbClr val="C0C0C0"/>
                  </a:outerShdw>
                </a:effectLst>
                <a:latin typeface="Minerva ModernRegular" pitchFamily="2" charset="0"/>
                <a:cs typeface="+mn-cs"/>
              </a:rPr>
              <a:t>third-party </a:t>
            </a:r>
            <a:r>
              <a:rPr lang="en-US" i="1" dirty="0">
                <a:effectLst>
                  <a:outerShdw blurRad="38100" dist="38100" dir="2700000" algn="tl">
                    <a:srgbClr val="C0C0C0"/>
                  </a:outerShdw>
                </a:effectLst>
                <a:latin typeface="Minerva ModernRegular" pitchFamily="2" charset="0"/>
                <a:cs typeface="+mn-cs"/>
              </a:rPr>
              <a:t>supplier.</a:t>
            </a:r>
          </a:p>
          <a:p>
            <a:pPr eaLnBrk="1" hangingPunct="1">
              <a:spcBef>
                <a:spcPct val="50000"/>
              </a:spcBef>
            </a:pPr>
            <a:r>
              <a:rPr lang="en-US" sz="2000" b="1" i="1" dirty="0" smtClean="0">
                <a:solidFill>
                  <a:schemeClr val="accent1"/>
                </a:solidFill>
                <a:effectLst>
                  <a:outerShdw blurRad="38100" dist="38100" dir="2700000" algn="tl">
                    <a:srgbClr val="C0C0C0"/>
                  </a:outerShdw>
                </a:effectLst>
                <a:latin typeface="Minerva ModernRegular" pitchFamily="2" charset="0"/>
                <a:cs typeface="+mn-cs"/>
              </a:rPr>
              <a:t>Entertainment</a:t>
            </a:r>
            <a:endParaRPr lang="en-US" sz="2000" b="1" i="1" dirty="0">
              <a:effectLst>
                <a:outerShdw blurRad="38100" dist="38100" dir="2700000" algn="tl">
                  <a:srgbClr val="C0C0C0"/>
                </a:outerShdw>
              </a:effectLst>
              <a:latin typeface="Minerva ModernRegular" pitchFamily="2" charset="0"/>
              <a:cs typeface="+mn-cs"/>
            </a:endParaRPr>
          </a:p>
          <a:p>
            <a:pPr eaLnBrk="1" hangingPunct="1">
              <a:defRPr/>
            </a:pPr>
            <a:r>
              <a:rPr lang="en-US" i="1" dirty="0">
                <a:effectLst>
                  <a:outerShdw blurRad="38100" dist="38100" dir="2700000" algn="tl">
                    <a:srgbClr val="C0C0C0"/>
                  </a:outerShdw>
                </a:effectLst>
                <a:latin typeface="Minerva ModernRegular" pitchFamily="2" charset="0"/>
                <a:cs typeface="+mn-cs"/>
              </a:rPr>
              <a:t>We will be happy to arrange entertainment upon request. </a:t>
            </a:r>
            <a:r>
              <a:rPr lang="en-US" i="1" dirty="0" smtClean="0">
                <a:effectLst>
                  <a:outerShdw blurRad="38100" dist="38100" dir="2700000" algn="tl">
                    <a:srgbClr val="C0C0C0"/>
                  </a:outerShdw>
                </a:effectLst>
                <a:latin typeface="Minerva ModernRegular" pitchFamily="2" charset="0"/>
                <a:cs typeface="+mn-cs"/>
              </a:rPr>
              <a:t>All </a:t>
            </a:r>
            <a:r>
              <a:rPr lang="en-US" i="1" dirty="0">
                <a:effectLst>
                  <a:outerShdw blurRad="38100" dist="38100" dir="2700000" algn="tl">
                    <a:srgbClr val="C0C0C0"/>
                  </a:outerShdw>
                </a:effectLst>
                <a:latin typeface="Minerva ModernRegular" pitchFamily="2" charset="0"/>
                <a:cs typeface="+mn-cs"/>
              </a:rPr>
              <a:t>entertainment organized by the guest is subject to approval from the resort.</a:t>
            </a:r>
          </a:p>
          <a:p>
            <a:pPr eaLnBrk="1" hangingPunct="1">
              <a:spcBef>
                <a:spcPct val="50000"/>
              </a:spcBef>
            </a:pPr>
            <a:r>
              <a:rPr lang="en-US" sz="2000" b="1" i="1" dirty="0">
                <a:solidFill>
                  <a:schemeClr val="accent1"/>
                </a:solidFill>
                <a:effectLst>
                  <a:outerShdw blurRad="38100" dist="38100" dir="2700000" algn="tl">
                    <a:srgbClr val="C0C0C0"/>
                  </a:outerShdw>
                </a:effectLst>
                <a:latin typeface="Minerva ModernRegular" pitchFamily="2" charset="0"/>
                <a:cs typeface="+mn-cs"/>
              </a:rPr>
              <a:t>Photography/Recording of the </a:t>
            </a:r>
            <a:r>
              <a:rPr lang="en-US" sz="2000" b="1" i="1" dirty="0" smtClean="0">
                <a:solidFill>
                  <a:schemeClr val="accent1"/>
                </a:solidFill>
                <a:effectLst>
                  <a:outerShdw blurRad="38100" dist="38100" dir="2700000" algn="tl">
                    <a:srgbClr val="C0C0C0"/>
                  </a:outerShdw>
                </a:effectLst>
                <a:latin typeface="Minerva ModernRegular" pitchFamily="2" charset="0"/>
                <a:cs typeface="+mn-cs"/>
              </a:rPr>
              <a:t>event</a:t>
            </a:r>
          </a:p>
          <a:p>
            <a:pPr eaLnBrk="1" hangingPunct="1">
              <a:defRPr/>
            </a:pPr>
            <a:r>
              <a:rPr lang="en-US" i="1" dirty="0" smtClean="0">
                <a:effectLst>
                  <a:outerShdw blurRad="38100" dist="38100" dir="2700000" algn="tl">
                    <a:srgbClr val="C0C0C0"/>
                  </a:outerShdw>
                </a:effectLst>
                <a:latin typeface="Minerva ModernRegular" pitchFamily="2" charset="0"/>
                <a:cs typeface="+mn-cs"/>
              </a:rPr>
              <a:t>Can </a:t>
            </a:r>
            <a:r>
              <a:rPr lang="en-US" i="1" dirty="0">
                <a:effectLst>
                  <a:outerShdw blurRad="38100" dist="38100" dir="2700000" algn="tl">
                    <a:srgbClr val="C0C0C0"/>
                  </a:outerShdw>
                </a:effectLst>
                <a:latin typeface="Minerva ModernRegular" pitchFamily="2" charset="0"/>
                <a:cs typeface="+mn-cs"/>
              </a:rPr>
              <a:t>be arranged upon request. </a:t>
            </a:r>
            <a:endParaRPr lang="en-US" dirty="0" smtClean="0">
              <a:latin typeface="Minerva ModernBold" pitchFamily="2" charset="0"/>
            </a:endParaRPr>
          </a:p>
          <a:p>
            <a:pPr>
              <a:spcBef>
                <a:spcPct val="50000"/>
              </a:spcBef>
              <a:defRPr/>
            </a:pPr>
            <a:r>
              <a:rPr lang="en-US" sz="2000" b="1" i="1" u="sng" dirty="0" smtClean="0">
                <a:solidFill>
                  <a:schemeClr val="accent1"/>
                </a:solidFill>
                <a:effectLst>
                  <a:outerShdw blurRad="38100" dist="38100" dir="2700000" algn="tl">
                    <a:srgbClr val="C0C0C0"/>
                  </a:outerShdw>
                </a:effectLst>
                <a:latin typeface="Minerva ModernRegular" pitchFamily="2" charset="0"/>
              </a:rPr>
              <a:t>Important notes </a:t>
            </a:r>
            <a:endParaRPr lang="en-US" sz="2000" b="1" i="1" u="sng" dirty="0">
              <a:solidFill>
                <a:schemeClr val="accent1"/>
              </a:solidFill>
              <a:effectLst>
                <a:outerShdw blurRad="38100" dist="38100" dir="2700000" algn="tl">
                  <a:srgbClr val="C0C0C0"/>
                </a:outerShdw>
              </a:effectLst>
              <a:latin typeface="Minerva ModernRegular" pitchFamily="2" charset="0"/>
            </a:endParaRPr>
          </a:p>
          <a:p>
            <a:pPr>
              <a:defRPr/>
            </a:pPr>
            <a:r>
              <a:rPr lang="en-US" i="1" dirty="0">
                <a:effectLst>
                  <a:outerShdw blurRad="38100" dist="38100" dir="2700000" algn="tl">
                    <a:srgbClr val="C0C0C0"/>
                  </a:outerShdw>
                </a:effectLst>
                <a:latin typeface="Minerva ModernRegular" pitchFamily="2" charset="0"/>
              </a:rPr>
              <a:t>The organizer </a:t>
            </a:r>
            <a:r>
              <a:rPr lang="en-US" i="1" dirty="0" smtClean="0">
                <a:effectLst>
                  <a:outerShdw blurRad="38100" dist="38100" dir="2700000" algn="tl">
                    <a:srgbClr val="C0C0C0"/>
                  </a:outerShdw>
                </a:effectLst>
                <a:latin typeface="Minerva ModernRegular" pitchFamily="2" charset="0"/>
              </a:rPr>
              <a:t>must </a:t>
            </a:r>
            <a:r>
              <a:rPr lang="en-US" i="1" dirty="0">
                <a:effectLst>
                  <a:outerShdw blurRad="38100" dist="38100" dir="2700000" algn="tl">
                    <a:srgbClr val="C0C0C0"/>
                  </a:outerShdw>
                </a:effectLst>
                <a:latin typeface="Minerva ModernRegular" pitchFamily="2" charset="0"/>
              </a:rPr>
              <a:t>provide the </a:t>
            </a:r>
            <a:r>
              <a:rPr lang="en-US" i="1" dirty="0" smtClean="0">
                <a:effectLst>
                  <a:outerShdw blurRad="38100" dist="38100" dir="2700000" algn="tl">
                    <a:srgbClr val="C0C0C0"/>
                  </a:outerShdw>
                </a:effectLst>
                <a:latin typeface="Minerva ModernRegular" pitchFamily="2" charset="0"/>
              </a:rPr>
              <a:t>below </a:t>
            </a:r>
            <a:r>
              <a:rPr lang="en-US" i="1" dirty="0">
                <a:effectLst>
                  <a:outerShdw blurRad="38100" dist="38100" dir="2700000" algn="tl">
                    <a:srgbClr val="C0C0C0"/>
                  </a:outerShdw>
                </a:effectLst>
                <a:latin typeface="Minerva ModernRegular" pitchFamily="2" charset="0"/>
              </a:rPr>
              <a:t>for meeting or event authorities approval:</a:t>
            </a:r>
          </a:p>
          <a:p>
            <a:pPr marL="342900" indent="-342900">
              <a:buAutoNum type="alphaUcPeriod"/>
              <a:defRPr/>
            </a:pPr>
            <a:r>
              <a:rPr lang="en-US" i="1" dirty="0">
                <a:effectLst>
                  <a:outerShdw blurRad="38100" dist="38100" dir="2700000" algn="tl">
                    <a:srgbClr val="C0C0C0"/>
                  </a:outerShdw>
                </a:effectLst>
                <a:latin typeface="Minerva ModernRegular" pitchFamily="2" charset="0"/>
              </a:rPr>
              <a:t>Meeting subject.</a:t>
            </a:r>
          </a:p>
          <a:p>
            <a:pPr marL="342900" indent="-342900">
              <a:buAutoNum type="alphaUcPeriod"/>
              <a:defRPr/>
            </a:pPr>
            <a:r>
              <a:rPr lang="en-US" i="1" dirty="0">
                <a:effectLst>
                  <a:outerShdw blurRad="38100" dist="38100" dir="2700000" algn="tl">
                    <a:srgbClr val="C0C0C0"/>
                  </a:outerShdw>
                </a:effectLst>
                <a:latin typeface="Minerva ModernRegular" pitchFamily="2" charset="0"/>
              </a:rPr>
              <a:t>Attendee list. </a:t>
            </a:r>
          </a:p>
          <a:p>
            <a:pPr marL="342900" indent="-342900">
              <a:buAutoNum type="alphaUcPeriod"/>
              <a:defRPr/>
            </a:pPr>
            <a:r>
              <a:rPr lang="en-US" i="1" dirty="0">
                <a:effectLst>
                  <a:outerShdw blurRad="38100" dist="38100" dir="2700000" algn="tl">
                    <a:srgbClr val="C0C0C0"/>
                  </a:outerShdw>
                </a:effectLst>
                <a:latin typeface="Minerva ModernRegular" pitchFamily="2" charset="0"/>
              </a:rPr>
              <a:t>Attendee ID/Passport. </a:t>
            </a:r>
          </a:p>
          <a:p>
            <a:pPr eaLnBrk="1" hangingPunct="1"/>
            <a:endParaRPr lang="en-GB" sz="2800" b="1" i="1" dirty="0" smtClean="0">
              <a:effectLst>
                <a:outerShdw blurRad="38100" dist="38100" dir="2700000" algn="tl">
                  <a:srgbClr val="C0C0C0"/>
                </a:outerShdw>
              </a:effectLst>
              <a:latin typeface="Minerva ModernRegular" pitchFamily="2" charset="0"/>
              <a:cs typeface="+mn-cs"/>
            </a:endParaRPr>
          </a:p>
          <a:p>
            <a:pPr eaLnBrk="1" hangingPunct="1"/>
            <a:endParaRPr lang="en-US" sz="2800" b="1" i="1" dirty="0">
              <a:effectLst>
                <a:outerShdw blurRad="38100" dist="38100" dir="2700000" algn="tl">
                  <a:srgbClr val="C0C0C0"/>
                </a:outerShdw>
              </a:effectLst>
              <a:latin typeface="Minerva ModernRegular" pitchFamily="2" charset="0"/>
              <a:cs typeface="+mn-cs"/>
            </a:endParaRPr>
          </a:p>
          <a:p>
            <a:pPr algn="ctr" eaLnBrk="1" hangingPunct="1"/>
            <a:r>
              <a:rPr lang="en-US" sz="2800" b="1" i="1" dirty="0" smtClean="0">
                <a:effectLst>
                  <a:outerShdw blurRad="38100" dist="38100" dir="2700000" algn="tl">
                    <a:srgbClr val="C0C0C0"/>
                  </a:outerShdw>
                </a:effectLst>
                <a:latin typeface="Minerva ModernRegular" pitchFamily="2" charset="0"/>
                <a:cs typeface="+mn-cs"/>
              </a:rPr>
              <a:t>   The hotel management wishes you a            successful event ………..</a:t>
            </a:r>
            <a:endParaRPr lang="en-US" sz="2800" b="1" i="1" dirty="0">
              <a:effectLst>
                <a:outerShdw blurRad="38100" dist="38100" dir="2700000" algn="tl">
                  <a:srgbClr val="C0C0C0"/>
                </a:outerShdw>
              </a:effectLst>
              <a:latin typeface="Minerva ModernRegular" pitchFamily="2" charset="0"/>
              <a:cs typeface="+mn-cs"/>
            </a:endParaRPr>
          </a:p>
          <a:p>
            <a:pPr eaLnBrk="1" hangingPunct="1"/>
            <a:endParaRPr lang="en-US" sz="2000" b="1" i="1" dirty="0">
              <a:effectLst>
                <a:outerShdw blurRad="38100" dist="38100" dir="2700000" algn="tl">
                  <a:srgbClr val="C0C0C0"/>
                </a:outerShdw>
              </a:effectLst>
              <a:latin typeface="Minerva ModernRegular" pitchFamily="2" charset="0"/>
              <a:cs typeface="+mn-cs"/>
            </a:endParaRPr>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4" y="47620"/>
            <a:ext cx="1447801" cy="767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24832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38099" y="1905000"/>
            <a:ext cx="6790717" cy="7155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sz="4000" kern="1200">
                <a:solidFill>
                  <a:schemeClr val="tx1"/>
                </a:solidFill>
                <a:latin typeface="Times New Roman" charset="0"/>
                <a:ea typeface="+mn-ea"/>
                <a:cs typeface="+mn-cs"/>
              </a:defRPr>
            </a:lvl1pPr>
            <a:lvl2pPr marL="457200" algn="l" rtl="0" fontAlgn="base">
              <a:spcBef>
                <a:spcPct val="0"/>
              </a:spcBef>
              <a:spcAft>
                <a:spcPct val="0"/>
              </a:spcAft>
              <a:defRPr sz="4000" kern="1200">
                <a:solidFill>
                  <a:schemeClr val="tx1"/>
                </a:solidFill>
                <a:latin typeface="Times New Roman" charset="0"/>
                <a:ea typeface="+mn-ea"/>
                <a:cs typeface="+mn-cs"/>
              </a:defRPr>
            </a:lvl2pPr>
            <a:lvl3pPr marL="914400" algn="l" rtl="0" fontAlgn="base">
              <a:spcBef>
                <a:spcPct val="0"/>
              </a:spcBef>
              <a:spcAft>
                <a:spcPct val="0"/>
              </a:spcAft>
              <a:defRPr sz="4000" kern="1200">
                <a:solidFill>
                  <a:schemeClr val="tx1"/>
                </a:solidFill>
                <a:latin typeface="Times New Roman" charset="0"/>
                <a:ea typeface="+mn-ea"/>
                <a:cs typeface="+mn-cs"/>
              </a:defRPr>
            </a:lvl3pPr>
            <a:lvl4pPr marL="1371600" algn="l" rtl="0" fontAlgn="base">
              <a:spcBef>
                <a:spcPct val="0"/>
              </a:spcBef>
              <a:spcAft>
                <a:spcPct val="0"/>
              </a:spcAft>
              <a:defRPr sz="4000" kern="1200">
                <a:solidFill>
                  <a:schemeClr val="tx1"/>
                </a:solidFill>
                <a:latin typeface="Times New Roman" charset="0"/>
                <a:ea typeface="+mn-ea"/>
                <a:cs typeface="+mn-cs"/>
              </a:defRPr>
            </a:lvl4pPr>
            <a:lvl5pPr marL="1828800" algn="l" rtl="0" fontAlgn="base">
              <a:spcBef>
                <a:spcPct val="0"/>
              </a:spcBef>
              <a:spcAft>
                <a:spcPct val="0"/>
              </a:spcAft>
              <a:defRPr sz="4000" kern="1200">
                <a:solidFill>
                  <a:schemeClr val="tx1"/>
                </a:solidFill>
                <a:latin typeface="Times New Roman" charset="0"/>
                <a:ea typeface="+mn-ea"/>
                <a:cs typeface="+mn-cs"/>
              </a:defRPr>
            </a:lvl5pPr>
            <a:lvl6pPr marL="2286000" algn="l" defTabSz="914400" rtl="0" eaLnBrk="1" latinLnBrk="0" hangingPunct="1">
              <a:defRPr sz="4000" kern="1200">
                <a:solidFill>
                  <a:schemeClr val="tx1"/>
                </a:solidFill>
                <a:latin typeface="Times New Roman" charset="0"/>
                <a:ea typeface="+mn-ea"/>
                <a:cs typeface="+mn-cs"/>
              </a:defRPr>
            </a:lvl6pPr>
            <a:lvl7pPr marL="2743200" algn="l" defTabSz="914400" rtl="0" eaLnBrk="1" latinLnBrk="0" hangingPunct="1">
              <a:defRPr sz="4000" kern="1200">
                <a:solidFill>
                  <a:schemeClr val="tx1"/>
                </a:solidFill>
                <a:latin typeface="Times New Roman" charset="0"/>
                <a:ea typeface="+mn-ea"/>
                <a:cs typeface="+mn-cs"/>
              </a:defRPr>
            </a:lvl7pPr>
            <a:lvl8pPr marL="3200400" algn="l" defTabSz="914400" rtl="0" eaLnBrk="1" latinLnBrk="0" hangingPunct="1">
              <a:defRPr sz="4000" kern="1200">
                <a:solidFill>
                  <a:schemeClr val="tx1"/>
                </a:solidFill>
                <a:latin typeface="Times New Roman" charset="0"/>
                <a:ea typeface="+mn-ea"/>
                <a:cs typeface="+mn-cs"/>
              </a:defRPr>
            </a:lvl8pPr>
            <a:lvl9pPr marL="3657600" algn="l" defTabSz="914400" rtl="0" eaLnBrk="1" latinLnBrk="0" hangingPunct="1">
              <a:defRPr sz="4000" kern="1200">
                <a:solidFill>
                  <a:schemeClr val="tx1"/>
                </a:solidFill>
                <a:latin typeface="Times New Roman" charset="0"/>
                <a:ea typeface="+mn-ea"/>
                <a:cs typeface="+mn-cs"/>
              </a:defRPr>
            </a:lvl9pPr>
          </a:lstStyle>
          <a:p>
            <a:pPr>
              <a:spcBef>
                <a:spcPct val="50000"/>
              </a:spcBef>
              <a:defRPr/>
            </a:pPr>
            <a:r>
              <a:rPr lang="en-US" sz="1800" i="1" dirty="0" smtClean="0">
                <a:effectLst>
                  <a:outerShdw blurRad="38100" dist="38100" dir="2700000" algn="tl">
                    <a:srgbClr val="C0C0C0"/>
                  </a:outerShdw>
                </a:effectLst>
                <a:latin typeface="Minerva ModernRegular" pitchFamily="2" charset="0"/>
              </a:rPr>
              <a:t>Has been created to make it easier for You to do business with Seagull  Beach Resort, </a:t>
            </a:r>
            <a:r>
              <a:rPr lang="en-US" sz="1800" i="1" dirty="0" err="1" smtClean="0">
                <a:effectLst>
                  <a:outerShdw blurRad="38100" dist="38100" dir="2700000" algn="tl">
                    <a:srgbClr val="C0C0C0"/>
                  </a:outerShdw>
                </a:effectLst>
                <a:latin typeface="Minerva ModernRegular" pitchFamily="2" charset="0"/>
              </a:rPr>
              <a:t>Hurghada</a:t>
            </a:r>
            <a:r>
              <a:rPr lang="en-US" sz="1800" i="1" dirty="0" smtClean="0">
                <a:effectLst>
                  <a:outerShdw blurRad="38100" dist="38100" dir="2700000" algn="tl">
                    <a:srgbClr val="C0C0C0"/>
                  </a:outerShdw>
                </a:effectLst>
                <a:latin typeface="Minerva ModernRegular" pitchFamily="2" charset="0"/>
              </a:rPr>
              <a:t>.</a:t>
            </a:r>
            <a:endParaRPr lang="en-US" sz="1800" i="1" dirty="0" smtClean="0">
              <a:cs typeface="Times New Roman" charset="0"/>
            </a:endParaRPr>
          </a:p>
          <a:p>
            <a:pPr>
              <a:spcBef>
                <a:spcPct val="50000"/>
              </a:spcBef>
              <a:defRPr/>
            </a:pPr>
            <a:r>
              <a:rPr lang="en-US" sz="1800" i="1" dirty="0" smtClean="0">
                <a:latin typeface="Gill Sans Light" pitchFamily="34" charset="0"/>
                <a:cs typeface="Times New Roman" charset="0"/>
              </a:rPr>
              <a:t> </a:t>
            </a:r>
            <a:r>
              <a:rPr lang="en-US" sz="1800" i="1" dirty="0" smtClean="0">
                <a:effectLst>
                  <a:outerShdw blurRad="38100" dist="38100" dir="2700000" algn="tl">
                    <a:srgbClr val="C0C0C0"/>
                  </a:outerShdw>
                </a:effectLst>
                <a:latin typeface="Minerva ModernRegular" pitchFamily="2" charset="0"/>
              </a:rPr>
              <a:t>We recognized that each of our customers has an individual need when it comes to arranging an event and often with very different budget constraints.</a:t>
            </a:r>
            <a:endParaRPr lang="en-US" sz="1800" i="1" dirty="0" smtClean="0">
              <a:latin typeface="Gill Sans Light" pitchFamily="34" charset="0"/>
              <a:cs typeface="Times New Roman" charset="0"/>
            </a:endParaRPr>
          </a:p>
          <a:p>
            <a:pPr indent="-285750">
              <a:spcBef>
                <a:spcPct val="50000"/>
              </a:spcBef>
              <a:buFontTx/>
              <a:buChar char="•"/>
              <a:defRPr/>
            </a:pPr>
            <a:r>
              <a:rPr lang="en-US" sz="1800" i="1" dirty="0" smtClean="0">
                <a:latin typeface="Gill Sans Light" pitchFamily="34" charset="0"/>
                <a:cs typeface="Times New Roman" charset="0"/>
              </a:rPr>
              <a:t> </a:t>
            </a:r>
            <a:r>
              <a:rPr lang="en-US" sz="1800" i="1" dirty="0" smtClean="0">
                <a:effectLst>
                  <a:outerShdw blurRad="38100" dist="38100" dir="2700000" algn="tl">
                    <a:srgbClr val="C0C0C0"/>
                  </a:outerShdw>
                </a:effectLst>
                <a:latin typeface="Minerva ModernRegular" pitchFamily="2" charset="0"/>
              </a:rPr>
              <a:t>The detailed packages have been designed to offer you the best in meeting facilities and catering, whilst taking into account your budget.</a:t>
            </a:r>
            <a:endParaRPr lang="en-US" sz="1800" i="1" dirty="0" smtClean="0">
              <a:latin typeface="Gill Sans Light" pitchFamily="34" charset="0"/>
              <a:cs typeface="Times New Roman" charset="0"/>
            </a:endParaRPr>
          </a:p>
          <a:p>
            <a:pPr indent="-285750">
              <a:spcBef>
                <a:spcPct val="50000"/>
              </a:spcBef>
              <a:buFontTx/>
              <a:buChar char="•"/>
              <a:defRPr/>
            </a:pPr>
            <a:r>
              <a:rPr lang="en-US" sz="1800" i="1" dirty="0" smtClean="0">
                <a:effectLst>
                  <a:outerShdw blurRad="38100" dist="38100" dir="2700000" algn="tl">
                    <a:srgbClr val="C0C0C0"/>
                  </a:outerShdw>
                </a:effectLst>
                <a:latin typeface="Minerva ModernRegular" pitchFamily="2" charset="0"/>
              </a:rPr>
              <a:t>All packages are available. You can then decide on your requirements for catering,</a:t>
            </a:r>
            <a:r>
              <a:rPr lang="en-US" sz="1800" i="1" dirty="0">
                <a:effectLst>
                  <a:outerShdw blurRad="38100" dist="38100" dir="2700000" algn="tl">
                    <a:srgbClr val="C0C0C0"/>
                  </a:outerShdw>
                </a:effectLst>
                <a:latin typeface="Minerva ModernRegular" pitchFamily="2" charset="0"/>
              </a:rPr>
              <a:t> </a:t>
            </a:r>
            <a:r>
              <a:rPr lang="en-US" sz="1800" i="1" dirty="0" smtClean="0">
                <a:effectLst>
                  <a:outerShdw blurRad="38100" dist="38100" dir="2700000" algn="tl">
                    <a:srgbClr val="C0C0C0"/>
                  </a:outerShdw>
                </a:effectLst>
                <a:latin typeface="Minerva ModernRegular" pitchFamily="2" charset="0"/>
              </a:rPr>
              <a:t>assured of a first-class service regardless of your budget.</a:t>
            </a:r>
            <a:endParaRPr lang="en-US" sz="1800" i="1" dirty="0" smtClean="0">
              <a:cs typeface="Times New Roman" charset="0"/>
            </a:endParaRPr>
          </a:p>
          <a:p>
            <a:pPr indent="-285750">
              <a:spcBef>
                <a:spcPct val="50000"/>
              </a:spcBef>
              <a:buFontTx/>
              <a:buChar char="•"/>
              <a:defRPr/>
            </a:pPr>
            <a:r>
              <a:rPr lang="en-US" sz="1800" i="1" dirty="0" smtClean="0">
                <a:latin typeface="Gill Sans Light" pitchFamily="34" charset="0"/>
                <a:cs typeface="Times New Roman" charset="0"/>
              </a:rPr>
              <a:t> </a:t>
            </a:r>
            <a:r>
              <a:rPr lang="en-US" sz="1800" i="1" dirty="0" smtClean="0">
                <a:effectLst>
                  <a:outerShdw blurRad="38100" dist="38100" dir="2700000" algn="tl">
                    <a:srgbClr val="C0C0C0"/>
                  </a:outerShdw>
                </a:effectLst>
                <a:latin typeface="Minerva ModernRegular" pitchFamily="2" charset="0"/>
              </a:rPr>
              <a:t>All of the packages come with our “Meeting Promise” which details our 100 % Guest 	Satisfaction Guarantee. This means that if you are not satisfied with our service or product and we are not able to make it right, you won’t have to pay.</a:t>
            </a:r>
          </a:p>
          <a:p>
            <a:pPr eaLnBrk="1" hangingPunct="1">
              <a:spcBef>
                <a:spcPct val="50000"/>
              </a:spcBef>
            </a:pPr>
            <a:r>
              <a:rPr lang="en-US" sz="1800" i="1" dirty="0" smtClean="0">
                <a:latin typeface="Gill Sans Light" pitchFamily="34" charset="0"/>
                <a:cs typeface="Times New Roman" charset="0"/>
              </a:rPr>
              <a:t> </a:t>
            </a:r>
            <a:endParaRPr lang="en-US" sz="1800" i="1" dirty="0" smtClean="0">
              <a:cs typeface="Times New Roman" charset="0"/>
            </a:endParaRPr>
          </a:p>
          <a:p>
            <a:pPr indent="-285750" algn="ctr">
              <a:spcBef>
                <a:spcPct val="50000"/>
              </a:spcBef>
              <a:buFontTx/>
              <a:buChar char="•"/>
              <a:defRPr/>
            </a:pPr>
            <a:r>
              <a:rPr lang="en-US" sz="1800" i="1" dirty="0" smtClean="0">
                <a:effectLst>
                  <a:outerShdw blurRad="38100" dist="38100" dir="2700000" algn="tl">
                    <a:srgbClr val="C0C0C0"/>
                  </a:outerShdw>
                </a:effectLst>
                <a:latin typeface="Minerva ModernRegular" pitchFamily="2" charset="0"/>
              </a:rPr>
              <a:t> Below </a:t>
            </a:r>
            <a:r>
              <a:rPr lang="en-US" sz="1800" i="1" dirty="0">
                <a:effectLst>
                  <a:outerShdw blurRad="38100" dist="38100" dir="2700000" algn="tl">
                    <a:srgbClr val="C0C0C0"/>
                  </a:outerShdw>
                </a:effectLst>
                <a:latin typeface="Minerva ModernRegular" pitchFamily="2" charset="0"/>
              </a:rPr>
              <a:t>you will find our current rates for </a:t>
            </a:r>
            <a:r>
              <a:rPr lang="en-US" sz="1800" i="1" dirty="0" smtClean="0">
                <a:effectLst>
                  <a:outerShdw blurRad="38100" dist="38100" dir="2700000" algn="tl">
                    <a:srgbClr val="C0C0C0"/>
                  </a:outerShdw>
                </a:effectLst>
                <a:latin typeface="Minerva ModernRegular" pitchFamily="2" charset="0"/>
              </a:rPr>
              <a:t>Seagull  Beach Resort</a:t>
            </a:r>
            <a:r>
              <a:rPr lang="en-US" sz="1800" i="1" dirty="0">
                <a:effectLst>
                  <a:outerShdw blurRad="38100" dist="38100" dir="2700000" algn="tl">
                    <a:srgbClr val="C0C0C0"/>
                  </a:outerShdw>
                </a:effectLst>
                <a:latin typeface="Minerva ModernRegular" pitchFamily="2" charset="0"/>
              </a:rPr>
              <a:t>, </a:t>
            </a:r>
            <a:r>
              <a:rPr lang="en-US" sz="1800" i="1" dirty="0" err="1">
                <a:effectLst>
                  <a:outerShdw blurRad="38100" dist="38100" dir="2700000" algn="tl">
                    <a:srgbClr val="C0C0C0"/>
                  </a:outerShdw>
                </a:effectLst>
                <a:latin typeface="Minerva ModernRegular" pitchFamily="2" charset="0"/>
              </a:rPr>
              <a:t>Hurghada</a:t>
            </a:r>
            <a:r>
              <a:rPr lang="en-US" sz="1800" i="1" dirty="0">
                <a:effectLst>
                  <a:outerShdw blurRad="38100" dist="38100" dir="2700000" algn="tl">
                    <a:srgbClr val="C0C0C0"/>
                  </a:outerShdw>
                </a:effectLst>
                <a:latin typeface="Minerva ModernRegular" pitchFamily="2" charset="0"/>
              </a:rPr>
              <a:t>. Obviously, </a:t>
            </a:r>
            <a:r>
              <a:rPr lang="en-US" sz="1800" i="1" dirty="0" smtClean="0">
                <a:effectLst>
                  <a:outerShdw blurRad="38100" dist="38100" dir="2700000" algn="tl">
                    <a:srgbClr val="C0C0C0"/>
                  </a:outerShdw>
                </a:effectLst>
                <a:latin typeface="Minerva ModernRegular" pitchFamily="2" charset="0"/>
              </a:rPr>
              <a:t>if you have specific requirements</a:t>
            </a:r>
            <a:r>
              <a:rPr lang="en-US" sz="1800" i="1" dirty="0">
                <a:effectLst>
                  <a:outerShdw blurRad="38100" dist="38100" dir="2700000" algn="tl">
                    <a:srgbClr val="C0C0C0"/>
                  </a:outerShdw>
                </a:effectLst>
                <a:latin typeface="Minerva ModernRegular" pitchFamily="2" charset="0"/>
              </a:rPr>
              <a:t>, which you do not feel our </a:t>
            </a:r>
            <a:r>
              <a:rPr lang="en-US" sz="1800" i="1" dirty="0" smtClean="0">
                <a:effectLst>
                  <a:outerShdw blurRad="38100" dist="38100" dir="2700000" algn="tl">
                    <a:srgbClr val="C0C0C0"/>
                  </a:outerShdw>
                </a:effectLst>
                <a:latin typeface="Minerva ModernRegular" pitchFamily="2" charset="0"/>
              </a:rPr>
              <a:t>below-listed </a:t>
            </a:r>
            <a:r>
              <a:rPr lang="en-US" sz="1800" i="1" dirty="0">
                <a:effectLst>
                  <a:outerShdw blurRad="38100" dist="38100" dir="2700000" algn="tl">
                    <a:srgbClr val="C0C0C0"/>
                  </a:outerShdw>
                </a:effectLst>
                <a:latin typeface="Minerva ModernRegular" pitchFamily="2" charset="0"/>
              </a:rPr>
              <a:t>packages cover, we will </a:t>
            </a:r>
            <a:r>
              <a:rPr lang="en-US" sz="1800" i="1" dirty="0" smtClean="0">
                <a:effectLst>
                  <a:outerShdw blurRad="38100" dist="38100" dir="2700000" algn="tl">
                    <a:srgbClr val="C0C0C0"/>
                  </a:outerShdw>
                </a:effectLst>
                <a:latin typeface="Minerva ModernRegular" pitchFamily="2" charset="0"/>
              </a:rPr>
              <a:t>be </a:t>
            </a:r>
            <a:r>
              <a:rPr lang="en-US" sz="1800" i="1" dirty="0">
                <a:effectLst>
                  <a:outerShdw blurRad="38100" dist="38100" dir="2700000" algn="tl">
                    <a:srgbClr val="C0C0C0"/>
                  </a:outerShdw>
                </a:effectLst>
                <a:latin typeface="Minerva ModernRegular" pitchFamily="2" charset="0"/>
              </a:rPr>
              <a:t>happy to discuss these with </a:t>
            </a:r>
            <a:r>
              <a:rPr lang="en-US" sz="1800" i="1" dirty="0" smtClean="0">
                <a:effectLst>
                  <a:outerShdw blurRad="38100" dist="38100" dir="2700000" algn="tl">
                    <a:srgbClr val="C0C0C0"/>
                  </a:outerShdw>
                </a:effectLst>
                <a:latin typeface="Minerva ModernRegular" pitchFamily="2" charset="0"/>
              </a:rPr>
              <a:t>you </a:t>
            </a:r>
            <a:r>
              <a:rPr lang="en-US" sz="1800" i="1" dirty="0">
                <a:effectLst>
                  <a:outerShdw blurRad="38100" dist="38100" dir="2700000" algn="tl">
                    <a:srgbClr val="C0C0C0"/>
                  </a:outerShdw>
                </a:effectLst>
                <a:latin typeface="Minerva ModernRegular" pitchFamily="2" charset="0"/>
              </a:rPr>
              <a:t>accordingly.</a:t>
            </a:r>
          </a:p>
          <a:p>
            <a:pPr indent="-285750">
              <a:spcBef>
                <a:spcPct val="50000"/>
              </a:spcBef>
              <a:buFontTx/>
              <a:buChar char="•"/>
              <a:defRPr/>
            </a:pPr>
            <a:r>
              <a:rPr lang="en-US" sz="1800" i="1" dirty="0" smtClean="0">
                <a:effectLst>
                  <a:outerShdw blurRad="38100" dist="38100" dir="2700000" algn="tl">
                    <a:srgbClr val="C0C0C0"/>
                  </a:outerShdw>
                </a:effectLst>
                <a:latin typeface="Minerva ModernRegular" pitchFamily="2" charset="0"/>
              </a:rPr>
              <a:t> Meeting special </a:t>
            </a:r>
            <a:r>
              <a:rPr lang="en-US" sz="1800" i="1" dirty="0">
                <a:effectLst>
                  <a:outerShdw blurRad="38100" dist="38100" dir="2700000" algn="tl">
                    <a:srgbClr val="C0C0C0"/>
                  </a:outerShdw>
                </a:effectLst>
                <a:latin typeface="Minerva ModernRegular" pitchFamily="2" charset="0"/>
              </a:rPr>
              <a:t>lunch &amp; dinner </a:t>
            </a:r>
            <a:r>
              <a:rPr lang="en-US" sz="1800" i="1" dirty="0" smtClean="0">
                <a:effectLst>
                  <a:outerShdw blurRad="38100" dist="38100" dir="2700000" algn="tl">
                    <a:srgbClr val="C0C0C0"/>
                  </a:outerShdw>
                </a:effectLst>
                <a:latin typeface="Minerva ModernRegular" pitchFamily="2" charset="0"/>
              </a:rPr>
              <a:t>items </a:t>
            </a:r>
            <a:r>
              <a:rPr lang="en-US" sz="1800" i="1" dirty="0">
                <a:effectLst>
                  <a:outerShdw blurRad="38100" dist="38100" dir="2700000" algn="tl">
                    <a:srgbClr val="C0C0C0"/>
                  </a:outerShdw>
                </a:effectLst>
                <a:latin typeface="Minerva ModernRegular" pitchFamily="2" charset="0"/>
              </a:rPr>
              <a:t>and </a:t>
            </a:r>
            <a:r>
              <a:rPr lang="en-US" sz="1800" i="1" dirty="0" smtClean="0">
                <a:effectLst>
                  <a:outerShdw blurRad="38100" dist="38100" dir="2700000" algn="tl">
                    <a:srgbClr val="C0C0C0"/>
                  </a:outerShdw>
                </a:effectLst>
                <a:latin typeface="Minerva ModernRegular" pitchFamily="2" charset="0"/>
              </a:rPr>
              <a:t>prices </a:t>
            </a:r>
            <a:r>
              <a:rPr lang="en-US" sz="1800" i="1" dirty="0">
                <a:effectLst>
                  <a:outerShdw blurRad="38100" dist="38100" dir="2700000" algn="tl">
                    <a:srgbClr val="C0C0C0"/>
                  </a:outerShdw>
                </a:effectLst>
                <a:latin typeface="Minerva ModernRegular" pitchFamily="2" charset="0"/>
              </a:rPr>
              <a:t>to be decided during </a:t>
            </a:r>
            <a:r>
              <a:rPr lang="en-US" sz="1800" i="1" dirty="0" smtClean="0">
                <a:effectLst>
                  <a:outerShdw blurRad="38100" dist="38100" dir="2700000" algn="tl">
                    <a:srgbClr val="C0C0C0"/>
                  </a:outerShdw>
                </a:effectLst>
                <a:latin typeface="Minerva ModernRegular" pitchFamily="2" charset="0"/>
              </a:rPr>
              <a:t>the deal </a:t>
            </a:r>
            <a:r>
              <a:rPr lang="en-US" sz="1800" i="1" dirty="0">
                <a:effectLst>
                  <a:outerShdw blurRad="38100" dist="38100" dir="2700000" algn="tl">
                    <a:srgbClr val="C0C0C0"/>
                  </a:outerShdw>
                </a:effectLst>
                <a:latin typeface="Minerva ModernRegular" pitchFamily="2" charset="0"/>
              </a:rPr>
              <a:t>meeting</a:t>
            </a:r>
            <a:r>
              <a:rPr lang="en-US" sz="1800" i="1" dirty="0" smtClean="0">
                <a:effectLst>
                  <a:outerShdw blurRad="38100" dist="38100" dir="2700000" algn="tl">
                    <a:srgbClr val="C0C0C0"/>
                  </a:outerShdw>
                </a:effectLst>
                <a:latin typeface="Minerva ModernRegular" pitchFamily="2" charset="0"/>
              </a:rPr>
              <a:t>.</a:t>
            </a:r>
            <a:endParaRPr lang="en-US" sz="1800" i="1" dirty="0">
              <a:effectLst>
                <a:outerShdw blurRad="38100" dist="38100" dir="2700000" algn="tl">
                  <a:srgbClr val="C0C0C0"/>
                </a:outerShdw>
              </a:effectLst>
              <a:latin typeface="Minerva ModernRegular" pitchFamily="2" charset="0"/>
            </a:endParaRPr>
          </a:p>
        </p:txBody>
      </p:sp>
      <p:sp>
        <p:nvSpPr>
          <p:cNvPr id="6" name="Text Box 9"/>
          <p:cNvSpPr txBox="1">
            <a:spLocks noChangeArrowheads="1"/>
          </p:cNvSpPr>
          <p:nvPr/>
        </p:nvSpPr>
        <p:spPr bwMode="auto">
          <a:xfrm>
            <a:off x="38100" y="1066806"/>
            <a:ext cx="6781800" cy="584775"/>
          </a:xfrm>
          <a:prstGeom prst="rect">
            <a:avLst/>
          </a:prstGeom>
          <a:noFill/>
          <a:ln w="9525">
            <a:noFill/>
            <a:miter lim="800000"/>
            <a:headEnd/>
            <a:tailEnd/>
          </a:ln>
          <a:effectLst/>
        </p:spPr>
        <p:txBody>
          <a:bodyPr wrap="square">
            <a:spAutoFit/>
          </a:bodyPr>
          <a:lstStyle/>
          <a:p>
            <a:pPr algn="ctr">
              <a:spcBef>
                <a:spcPct val="50000"/>
              </a:spcBef>
              <a:defRPr/>
            </a:pPr>
            <a:r>
              <a:rPr lang="en-US" sz="3200" b="1" dirty="0">
                <a:solidFill>
                  <a:schemeClr val="accent1"/>
                </a:solidFill>
                <a:effectLst>
                  <a:outerShdw blurRad="38100" dist="38100" dir="2700000" algn="tl">
                    <a:srgbClr val="C0C0C0"/>
                  </a:outerShdw>
                </a:effectLst>
                <a:latin typeface="Minerva ModernRegular" pitchFamily="2" charset="0"/>
              </a:rPr>
              <a:t>Banquet M</a:t>
            </a:r>
            <a:r>
              <a:rPr lang="en-US" sz="3200" b="1" dirty="0" smtClean="0">
                <a:solidFill>
                  <a:schemeClr val="accent1"/>
                </a:solidFill>
                <a:effectLst>
                  <a:outerShdw blurRad="38100" dist="38100" dir="2700000" algn="tl">
                    <a:srgbClr val="C0C0C0"/>
                  </a:outerShdw>
                </a:effectLst>
                <a:latin typeface="Minerva ModernRegular" pitchFamily="2" charset="0"/>
              </a:rPr>
              <a:t>eeting Kit</a:t>
            </a:r>
            <a:endParaRPr lang="en-US" sz="3200" b="1" dirty="0">
              <a:solidFill>
                <a:schemeClr val="accent1"/>
              </a:solidFill>
              <a:effectLst>
                <a:outerShdw blurRad="38100" dist="38100" dir="2700000" algn="tl">
                  <a:srgbClr val="C0C0C0"/>
                </a:outerShdw>
              </a:effectLst>
              <a:latin typeface="Minerva ModernRegular" pitchFamily="2"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4" y="47620"/>
            <a:ext cx="1447801" cy="767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5503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1"/>
          <p:cNvSpPr>
            <a:spLocks noChangeArrowheads="1"/>
          </p:cNvSpPr>
          <p:nvPr/>
        </p:nvSpPr>
        <p:spPr bwMode="auto">
          <a:xfrm>
            <a:off x="28683" y="826377"/>
            <a:ext cx="3782959" cy="461665"/>
          </a:xfrm>
          <a:prstGeom prst="rect">
            <a:avLst/>
          </a:prstGeom>
          <a:noFill/>
          <a:ln w="9525">
            <a:noFill/>
            <a:miter lim="800000"/>
            <a:headEnd/>
            <a:tailEnd/>
          </a:ln>
          <a:effectLst/>
        </p:spPr>
        <p:txBody>
          <a:bodyPr wrap="square">
            <a:spAutoFit/>
          </a:bodyPr>
          <a:lstStyle/>
          <a:p>
            <a:pPr algn="ctr">
              <a:defRPr/>
            </a:pPr>
            <a:r>
              <a:rPr lang="en-US" sz="2400" i="1" dirty="0">
                <a:effectLst>
                  <a:outerShdw blurRad="38100" dist="38100" dir="2700000" algn="tl">
                    <a:srgbClr val="C0C0C0"/>
                  </a:outerShdw>
                </a:effectLst>
                <a:latin typeface="Minerva ModernRegular" pitchFamily="2" charset="0"/>
              </a:rPr>
              <a:t>Imagine The </a:t>
            </a:r>
            <a:r>
              <a:rPr lang="en-US" sz="2400" i="1" dirty="0" smtClean="0">
                <a:effectLst>
                  <a:outerShdw blurRad="38100" dist="38100" dir="2700000" algn="tl">
                    <a:srgbClr val="C0C0C0"/>
                  </a:outerShdw>
                </a:effectLst>
                <a:latin typeface="Minerva ModernRegular" pitchFamily="2" charset="0"/>
              </a:rPr>
              <a:t>Possibilities</a:t>
            </a:r>
            <a:r>
              <a:rPr lang="en-US" sz="2400" i="1" dirty="0">
                <a:effectLst>
                  <a:outerShdw blurRad="38100" dist="38100" dir="2700000" algn="tl">
                    <a:srgbClr val="C0C0C0"/>
                  </a:outerShdw>
                </a:effectLst>
                <a:latin typeface="Minerva ModernRegular" pitchFamily="2" charset="0"/>
              </a:rPr>
              <a:t>…</a:t>
            </a:r>
          </a:p>
        </p:txBody>
      </p:sp>
      <p:sp>
        <p:nvSpPr>
          <p:cNvPr id="7" name="Rectangle 12"/>
          <p:cNvSpPr>
            <a:spLocks noChangeArrowheads="1"/>
          </p:cNvSpPr>
          <p:nvPr/>
        </p:nvSpPr>
        <p:spPr bwMode="auto">
          <a:xfrm>
            <a:off x="28683" y="8382000"/>
            <a:ext cx="6795928" cy="369332"/>
          </a:xfrm>
          <a:prstGeom prst="rect">
            <a:avLst/>
          </a:prstGeom>
          <a:noFill/>
          <a:ln w="9525">
            <a:noFill/>
            <a:miter lim="800000"/>
            <a:headEnd/>
            <a:tailEnd/>
          </a:ln>
          <a:effectLst/>
        </p:spPr>
        <p:txBody>
          <a:bodyPr wrap="square">
            <a:spAutoFit/>
          </a:bodyPr>
          <a:lstStyle/>
          <a:p>
            <a:pPr algn="ctr">
              <a:defRPr/>
            </a:pPr>
            <a:r>
              <a:rPr lang="en-US" i="1" dirty="0">
                <a:effectLst>
                  <a:outerShdw blurRad="38100" dist="38100" dir="2700000" algn="tl">
                    <a:srgbClr val="C0C0C0"/>
                  </a:outerShdw>
                </a:effectLst>
                <a:latin typeface="Minerva ModernRegular" pitchFamily="2" charset="0"/>
              </a:rPr>
              <a:t>A Place as Special as Your Meeting Day</a:t>
            </a:r>
          </a:p>
        </p:txBody>
      </p:sp>
      <p:sp>
        <p:nvSpPr>
          <p:cNvPr id="14" name="Rectangle 12"/>
          <p:cNvSpPr>
            <a:spLocks noChangeArrowheads="1"/>
          </p:cNvSpPr>
          <p:nvPr/>
        </p:nvSpPr>
        <p:spPr bwMode="auto">
          <a:xfrm>
            <a:off x="60099" y="6440274"/>
            <a:ext cx="6795928" cy="830997"/>
          </a:xfrm>
          <a:prstGeom prst="rect">
            <a:avLst/>
          </a:prstGeom>
          <a:noFill/>
          <a:ln w="9525">
            <a:noFill/>
            <a:miter lim="800000"/>
            <a:headEnd/>
            <a:tailEnd/>
          </a:ln>
          <a:effectLst/>
        </p:spPr>
        <p:txBody>
          <a:bodyPr wrap="square">
            <a:spAutoFit/>
          </a:bodyPr>
          <a:lstStyle/>
          <a:p>
            <a:pPr lvl="0" algn="ctr">
              <a:defRPr/>
            </a:pPr>
            <a:r>
              <a:rPr lang="en-US" sz="2400" i="1" dirty="0" smtClean="0">
                <a:effectLst>
                  <a:outerShdw blurRad="38100" dist="38100" dir="2700000" algn="tl">
                    <a:srgbClr val="C0C0C0"/>
                  </a:outerShdw>
                </a:effectLst>
                <a:latin typeface="Minerva ModernRegular" pitchFamily="2" charset="0"/>
              </a:rPr>
              <a:t>1-Theatre         </a:t>
            </a:r>
            <a:r>
              <a:rPr lang="en-US" sz="2400" i="1" dirty="0">
                <a:effectLst>
                  <a:outerShdw blurRad="38100" dist="38100" dir="2700000" algn="tl">
                    <a:srgbClr val="C0C0C0"/>
                  </a:outerShdw>
                </a:effectLst>
                <a:latin typeface="Minerva ModernRegular" pitchFamily="2" charset="0"/>
              </a:rPr>
              <a:t>Up To </a:t>
            </a:r>
            <a:r>
              <a:rPr lang="en-US" sz="2400" i="1" dirty="0" smtClean="0">
                <a:effectLst>
                  <a:outerShdw blurRad="38100" dist="38100" dir="2700000" algn="tl">
                    <a:srgbClr val="C0C0C0"/>
                  </a:outerShdw>
                </a:effectLst>
                <a:latin typeface="Minerva ModernRegular" pitchFamily="2" charset="0"/>
              </a:rPr>
              <a:t>50 Attendees at conference room 1</a:t>
            </a:r>
          </a:p>
          <a:p>
            <a:pPr algn="ctr">
              <a:defRPr/>
            </a:pPr>
            <a:r>
              <a:rPr lang="en-US" sz="2400" i="1" dirty="0" smtClean="0">
                <a:effectLst>
                  <a:outerShdw blurRad="38100" dist="38100" dir="2700000" algn="tl">
                    <a:srgbClr val="C0C0C0"/>
                  </a:outerShdw>
                </a:effectLst>
                <a:latin typeface="Minerva ModernRegular" pitchFamily="2" charset="0"/>
              </a:rPr>
              <a:t>2-Theatre         Up To 180 Attendees at conference room 2</a:t>
            </a:r>
            <a:endParaRPr lang="en-US" sz="2400" i="1" dirty="0">
              <a:effectLst>
                <a:outerShdw blurRad="38100" dist="38100" dir="2700000" algn="tl">
                  <a:srgbClr val="C0C0C0"/>
                </a:outerShdw>
              </a:effectLst>
              <a:latin typeface="Minerva ModernRegular" pitchFamily="2" charset="0"/>
            </a:endParaRPr>
          </a:p>
        </p:txBody>
      </p:sp>
      <p:pic>
        <p:nvPicPr>
          <p:cNvPr id="1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4" y="47620"/>
            <a:ext cx="1447801" cy="767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C:\Users\F&amp;B\Desktop\Moussa\Banquit\Conference room 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6314" y="3076576"/>
            <a:ext cx="36512" cy="238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09550" y="1594886"/>
            <a:ext cx="6438899" cy="4477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80064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4" y="47620"/>
            <a:ext cx="1447801" cy="767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11" y="1447803"/>
            <a:ext cx="6858000" cy="5143500"/>
          </a:xfrm>
          <a:prstGeom prst="rect">
            <a:avLst/>
          </a:prstGeom>
        </p:spPr>
      </p:pic>
      <p:sp>
        <p:nvSpPr>
          <p:cNvPr id="7" name="Rectangle 11"/>
          <p:cNvSpPr>
            <a:spLocks noChangeArrowheads="1"/>
          </p:cNvSpPr>
          <p:nvPr/>
        </p:nvSpPr>
        <p:spPr bwMode="auto">
          <a:xfrm>
            <a:off x="37676" y="849369"/>
            <a:ext cx="3824876" cy="461665"/>
          </a:xfrm>
          <a:prstGeom prst="rect">
            <a:avLst/>
          </a:prstGeom>
          <a:noFill/>
          <a:ln w="9525">
            <a:noFill/>
            <a:miter lim="800000"/>
            <a:headEnd/>
            <a:tailEnd/>
          </a:ln>
          <a:effectLst/>
        </p:spPr>
        <p:txBody>
          <a:bodyPr wrap="square">
            <a:spAutoFit/>
          </a:bodyPr>
          <a:lstStyle/>
          <a:p>
            <a:pPr algn="ctr">
              <a:defRPr/>
            </a:pPr>
            <a:r>
              <a:rPr lang="en-US" sz="2400" i="1" dirty="0">
                <a:effectLst>
                  <a:outerShdw blurRad="38100" dist="38100" dir="2700000" algn="tl">
                    <a:srgbClr val="C0C0C0"/>
                  </a:outerShdw>
                </a:effectLst>
                <a:latin typeface="Minerva ModernRegular" pitchFamily="2" charset="0"/>
              </a:rPr>
              <a:t>Imagine The </a:t>
            </a:r>
            <a:r>
              <a:rPr lang="en-US" sz="2400" i="1" dirty="0" smtClean="0">
                <a:effectLst>
                  <a:outerShdw blurRad="38100" dist="38100" dir="2700000" algn="tl">
                    <a:srgbClr val="C0C0C0"/>
                  </a:outerShdw>
                </a:effectLst>
                <a:latin typeface="Minerva ModernRegular" pitchFamily="2" charset="0"/>
              </a:rPr>
              <a:t>Possibilities</a:t>
            </a:r>
            <a:r>
              <a:rPr lang="en-US" sz="2400" i="1" dirty="0">
                <a:effectLst>
                  <a:outerShdw blurRad="38100" dist="38100" dir="2700000" algn="tl">
                    <a:srgbClr val="C0C0C0"/>
                  </a:outerShdw>
                </a:effectLst>
                <a:latin typeface="Minerva ModernRegular" pitchFamily="2" charset="0"/>
              </a:rPr>
              <a:t>…</a:t>
            </a:r>
          </a:p>
        </p:txBody>
      </p:sp>
      <p:sp>
        <p:nvSpPr>
          <p:cNvPr id="8" name="Rectangle 12"/>
          <p:cNvSpPr>
            <a:spLocks noChangeArrowheads="1"/>
          </p:cNvSpPr>
          <p:nvPr/>
        </p:nvSpPr>
        <p:spPr bwMode="auto">
          <a:xfrm>
            <a:off x="-14125" y="8458200"/>
            <a:ext cx="6795928" cy="369332"/>
          </a:xfrm>
          <a:prstGeom prst="rect">
            <a:avLst/>
          </a:prstGeom>
          <a:noFill/>
          <a:ln w="9525">
            <a:noFill/>
            <a:miter lim="800000"/>
            <a:headEnd/>
            <a:tailEnd/>
          </a:ln>
          <a:effectLst/>
        </p:spPr>
        <p:txBody>
          <a:bodyPr wrap="square">
            <a:spAutoFit/>
          </a:bodyPr>
          <a:lstStyle/>
          <a:p>
            <a:pPr algn="ctr">
              <a:defRPr/>
            </a:pPr>
            <a:r>
              <a:rPr lang="en-US" i="1" dirty="0">
                <a:effectLst>
                  <a:outerShdw blurRad="38100" dist="38100" dir="2700000" algn="tl">
                    <a:srgbClr val="C0C0C0"/>
                  </a:outerShdw>
                </a:effectLst>
                <a:latin typeface="Minerva ModernRegular" pitchFamily="2" charset="0"/>
              </a:rPr>
              <a:t>A Place as Special as Your Meeting Day</a:t>
            </a:r>
          </a:p>
        </p:txBody>
      </p:sp>
      <p:sp>
        <p:nvSpPr>
          <p:cNvPr id="9" name="Rectangle 12"/>
          <p:cNvSpPr>
            <a:spLocks noChangeArrowheads="1"/>
          </p:cNvSpPr>
          <p:nvPr/>
        </p:nvSpPr>
        <p:spPr bwMode="auto">
          <a:xfrm>
            <a:off x="-17238" y="6851649"/>
            <a:ext cx="6795928" cy="830997"/>
          </a:xfrm>
          <a:prstGeom prst="rect">
            <a:avLst/>
          </a:prstGeom>
          <a:noFill/>
          <a:ln w="9525">
            <a:noFill/>
            <a:miter lim="800000"/>
            <a:headEnd/>
            <a:tailEnd/>
          </a:ln>
          <a:effectLst/>
        </p:spPr>
        <p:txBody>
          <a:bodyPr wrap="square">
            <a:spAutoFit/>
          </a:bodyPr>
          <a:lstStyle/>
          <a:p>
            <a:pPr lvl="0" algn="ctr">
              <a:defRPr/>
            </a:pPr>
            <a:r>
              <a:rPr lang="en-US" sz="2400" i="1" dirty="0" smtClean="0">
                <a:effectLst>
                  <a:outerShdw blurRad="38100" dist="38100" dir="2700000" algn="tl">
                    <a:srgbClr val="C0C0C0"/>
                  </a:outerShdw>
                </a:effectLst>
                <a:latin typeface="Minerva ModernRegular" pitchFamily="2" charset="0"/>
              </a:rPr>
              <a:t>1-Round Table x 8         </a:t>
            </a:r>
            <a:r>
              <a:rPr lang="en-US" sz="2400" i="1" dirty="0">
                <a:effectLst>
                  <a:outerShdw blurRad="38100" dist="38100" dir="2700000" algn="tl">
                    <a:srgbClr val="C0C0C0"/>
                  </a:outerShdw>
                </a:effectLst>
                <a:latin typeface="Minerva ModernRegular" pitchFamily="2" charset="0"/>
              </a:rPr>
              <a:t>Up To </a:t>
            </a:r>
            <a:r>
              <a:rPr lang="en-US" sz="2400" i="1" dirty="0" smtClean="0">
                <a:effectLst>
                  <a:outerShdw blurRad="38100" dist="38100" dir="2700000" algn="tl">
                    <a:srgbClr val="C0C0C0"/>
                  </a:outerShdw>
                </a:effectLst>
                <a:latin typeface="Minerva ModernRegular" pitchFamily="2" charset="0"/>
              </a:rPr>
              <a:t>120 Attendees at conference room 2</a:t>
            </a:r>
            <a:endParaRPr lang="en-US" sz="2400" i="1" dirty="0">
              <a:effectLst>
                <a:outerShdw blurRad="38100" dist="38100" dir="2700000" algn="tl">
                  <a:srgbClr val="C0C0C0"/>
                </a:outerShdw>
              </a:effectLst>
              <a:latin typeface="Minerva ModernRegular" pitchFamily="2" charset="0"/>
            </a:endParaRPr>
          </a:p>
          <a:p>
            <a:pPr lvl="0" indent="393700">
              <a:defRPr/>
            </a:pPr>
            <a:r>
              <a:rPr lang="en-US" sz="2400" i="1" dirty="0" smtClean="0">
                <a:effectLst>
                  <a:outerShdw blurRad="38100" dist="38100" dir="2700000" algn="tl">
                    <a:srgbClr val="C0C0C0"/>
                  </a:outerShdw>
                </a:effectLst>
                <a:latin typeface="Minerva ModernRegular" pitchFamily="2" charset="0"/>
              </a:rPr>
              <a:t>15 Tables Max.</a:t>
            </a:r>
          </a:p>
        </p:txBody>
      </p:sp>
    </p:spTree>
    <p:extLst>
      <p:ext uri="{BB962C8B-B14F-4D97-AF65-F5344CB8AC3E}">
        <p14:creationId xmlns:p14="http://schemas.microsoft.com/office/powerpoint/2010/main" val="31550458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F&amp;B\Desktop\Moussa\Banquit\Conference room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063" y="2057406"/>
            <a:ext cx="6858000" cy="354159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2"/>
          <p:cNvSpPr>
            <a:spLocks noChangeArrowheads="1"/>
          </p:cNvSpPr>
          <p:nvPr/>
        </p:nvSpPr>
        <p:spPr bwMode="auto">
          <a:xfrm>
            <a:off x="29064" y="5943600"/>
            <a:ext cx="6795928" cy="1107996"/>
          </a:xfrm>
          <a:prstGeom prst="rect">
            <a:avLst/>
          </a:prstGeom>
          <a:noFill/>
          <a:ln w="9525">
            <a:noFill/>
            <a:miter lim="800000"/>
            <a:headEnd/>
            <a:tailEnd/>
          </a:ln>
          <a:effectLst/>
        </p:spPr>
        <p:txBody>
          <a:bodyPr wrap="square">
            <a:spAutoFit/>
          </a:bodyPr>
          <a:lstStyle/>
          <a:p>
            <a:pPr lvl="0" algn="ctr">
              <a:defRPr/>
            </a:pPr>
            <a:r>
              <a:rPr lang="en-US" i="1" dirty="0" smtClean="0">
                <a:effectLst>
                  <a:outerShdw blurRad="38100" dist="38100" dir="2700000" algn="tl">
                    <a:srgbClr val="C0C0C0"/>
                  </a:outerShdw>
                </a:effectLst>
                <a:latin typeface="Minerva ModernRegular" pitchFamily="2" charset="0"/>
              </a:rPr>
              <a:t>  </a:t>
            </a:r>
            <a:r>
              <a:rPr lang="en-US" sz="2400" i="1" dirty="0" smtClean="0">
                <a:effectLst>
                  <a:outerShdw blurRad="38100" dist="38100" dir="2700000" algn="tl">
                    <a:srgbClr val="C0C0C0"/>
                  </a:outerShdw>
                </a:effectLst>
                <a:latin typeface="Minerva ModernRegular" pitchFamily="2" charset="0"/>
              </a:rPr>
              <a:t>1-Theatre arm chair        </a:t>
            </a:r>
            <a:r>
              <a:rPr lang="en-US" sz="2400" i="1" dirty="0">
                <a:effectLst>
                  <a:outerShdw blurRad="38100" dist="38100" dir="2700000" algn="tl">
                    <a:srgbClr val="C0C0C0"/>
                  </a:outerShdw>
                </a:effectLst>
                <a:latin typeface="Minerva ModernRegular" pitchFamily="2" charset="0"/>
              </a:rPr>
              <a:t>Up To </a:t>
            </a:r>
            <a:r>
              <a:rPr lang="en-US" sz="2400" i="1" dirty="0" smtClean="0">
                <a:effectLst>
                  <a:outerShdw blurRad="38100" dist="38100" dir="2700000" algn="tl">
                    <a:srgbClr val="C0C0C0"/>
                  </a:outerShdw>
                </a:effectLst>
                <a:latin typeface="Minerva ModernRegular" pitchFamily="2" charset="0"/>
              </a:rPr>
              <a:t>20 Attendees at conference room 1</a:t>
            </a:r>
          </a:p>
          <a:p>
            <a:pPr lvl="0" algn="ctr">
              <a:defRPr/>
            </a:pPr>
            <a:r>
              <a:rPr lang="en-US" sz="2400" i="1" dirty="0" smtClean="0">
                <a:effectLst>
                  <a:outerShdw blurRad="38100" dist="38100" dir="2700000" algn="tl">
                    <a:srgbClr val="C0C0C0"/>
                  </a:outerShdw>
                </a:effectLst>
                <a:latin typeface="Minerva ModernRegular" pitchFamily="2" charset="0"/>
              </a:rPr>
              <a:t>2-Theatre </a:t>
            </a:r>
            <a:r>
              <a:rPr lang="en-US" sz="2400" i="1" dirty="0">
                <a:effectLst>
                  <a:outerShdw blurRad="38100" dist="38100" dir="2700000" algn="tl">
                    <a:srgbClr val="C0C0C0"/>
                  </a:outerShdw>
                </a:effectLst>
                <a:latin typeface="Minerva ModernRegular" pitchFamily="2" charset="0"/>
              </a:rPr>
              <a:t>arm chair</a:t>
            </a:r>
            <a:r>
              <a:rPr lang="en-US" sz="2400" i="1" dirty="0" smtClean="0">
                <a:effectLst>
                  <a:outerShdw blurRad="38100" dist="38100" dir="2700000" algn="tl">
                    <a:srgbClr val="C0C0C0"/>
                  </a:outerShdw>
                </a:effectLst>
                <a:latin typeface="Minerva ModernRegular" pitchFamily="2" charset="0"/>
              </a:rPr>
              <a:t>        </a:t>
            </a:r>
            <a:r>
              <a:rPr lang="en-US" sz="2400" i="1" dirty="0">
                <a:effectLst>
                  <a:outerShdw blurRad="38100" dist="38100" dir="2700000" algn="tl">
                    <a:srgbClr val="C0C0C0"/>
                  </a:outerShdw>
                </a:effectLst>
                <a:latin typeface="Minerva ModernRegular" pitchFamily="2" charset="0"/>
              </a:rPr>
              <a:t>Up To </a:t>
            </a:r>
            <a:r>
              <a:rPr lang="en-US" sz="2400" i="1" dirty="0" smtClean="0">
                <a:effectLst>
                  <a:outerShdw blurRad="38100" dist="38100" dir="2700000" algn="tl">
                    <a:srgbClr val="C0C0C0"/>
                  </a:outerShdw>
                </a:effectLst>
                <a:latin typeface="Minerva ModernRegular" pitchFamily="2" charset="0"/>
              </a:rPr>
              <a:t>100 Attendees </a:t>
            </a:r>
            <a:r>
              <a:rPr lang="en-US" sz="2400" i="1" dirty="0">
                <a:effectLst>
                  <a:outerShdw blurRad="38100" dist="38100" dir="2700000" algn="tl">
                    <a:srgbClr val="C0C0C0"/>
                  </a:outerShdw>
                </a:effectLst>
                <a:latin typeface="Minerva ModernRegular" pitchFamily="2" charset="0"/>
              </a:rPr>
              <a:t>at </a:t>
            </a:r>
            <a:r>
              <a:rPr lang="en-US" sz="2400" i="1" dirty="0" smtClean="0">
                <a:effectLst>
                  <a:outerShdw blurRad="38100" dist="38100" dir="2700000" algn="tl">
                    <a:srgbClr val="C0C0C0"/>
                  </a:outerShdw>
                </a:effectLst>
                <a:latin typeface="Minerva ModernRegular" pitchFamily="2" charset="0"/>
              </a:rPr>
              <a:t>conference room 2</a:t>
            </a:r>
          </a:p>
          <a:p>
            <a:pPr lvl="0" algn="ctr">
              <a:defRPr/>
            </a:pPr>
            <a:r>
              <a:rPr lang="en-US" i="1" dirty="0" smtClean="0">
                <a:effectLst>
                  <a:outerShdw blurRad="38100" dist="38100" dir="2700000" algn="tl">
                    <a:srgbClr val="C0C0C0"/>
                  </a:outerShdw>
                </a:effectLst>
                <a:latin typeface="Minerva ModernRegular" pitchFamily="2" charset="0"/>
              </a:rPr>
              <a:t>    </a:t>
            </a:r>
            <a:endParaRPr lang="en-US" i="1" dirty="0">
              <a:effectLst>
                <a:outerShdw blurRad="38100" dist="38100" dir="2700000" algn="tl">
                  <a:srgbClr val="C0C0C0"/>
                </a:outerShdw>
              </a:effectLst>
              <a:latin typeface="Minerva ModernRegular" pitchFamily="2" charset="0"/>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4" y="47620"/>
            <a:ext cx="1447801" cy="767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11"/>
          <p:cNvSpPr>
            <a:spLocks noChangeArrowheads="1"/>
          </p:cNvSpPr>
          <p:nvPr/>
        </p:nvSpPr>
        <p:spPr bwMode="auto">
          <a:xfrm>
            <a:off x="0" y="1192607"/>
            <a:ext cx="3080787" cy="461665"/>
          </a:xfrm>
          <a:prstGeom prst="rect">
            <a:avLst/>
          </a:prstGeom>
          <a:noFill/>
          <a:ln w="9525">
            <a:noFill/>
            <a:miter lim="800000"/>
            <a:headEnd/>
            <a:tailEnd/>
          </a:ln>
          <a:effectLst/>
        </p:spPr>
        <p:txBody>
          <a:bodyPr wrap="square">
            <a:spAutoFit/>
          </a:bodyPr>
          <a:lstStyle/>
          <a:p>
            <a:pPr>
              <a:defRPr/>
            </a:pPr>
            <a:r>
              <a:rPr lang="en-US" sz="2400" i="1" dirty="0">
                <a:effectLst>
                  <a:outerShdw blurRad="38100" dist="38100" dir="2700000" algn="tl">
                    <a:srgbClr val="C0C0C0"/>
                  </a:outerShdw>
                </a:effectLst>
                <a:latin typeface="Minerva ModernRegular" pitchFamily="2" charset="0"/>
              </a:rPr>
              <a:t>Imagine The  Possibilities</a:t>
            </a:r>
            <a:r>
              <a:rPr lang="en-US" i="1" dirty="0">
                <a:effectLst>
                  <a:outerShdw blurRad="38100" dist="38100" dir="2700000" algn="tl">
                    <a:srgbClr val="C0C0C0"/>
                  </a:outerShdw>
                </a:effectLst>
                <a:latin typeface="Minerva ModernRegular" pitchFamily="2" charset="0"/>
              </a:rPr>
              <a:t>…</a:t>
            </a:r>
          </a:p>
        </p:txBody>
      </p:sp>
      <p:sp>
        <p:nvSpPr>
          <p:cNvPr id="10" name="Rectangle 12"/>
          <p:cNvSpPr>
            <a:spLocks noChangeArrowheads="1"/>
          </p:cNvSpPr>
          <p:nvPr/>
        </p:nvSpPr>
        <p:spPr bwMode="auto">
          <a:xfrm>
            <a:off x="21405" y="8305800"/>
            <a:ext cx="6795928" cy="369332"/>
          </a:xfrm>
          <a:prstGeom prst="rect">
            <a:avLst/>
          </a:prstGeom>
          <a:noFill/>
          <a:ln w="9525">
            <a:noFill/>
            <a:miter lim="800000"/>
            <a:headEnd/>
            <a:tailEnd/>
          </a:ln>
          <a:effectLst/>
        </p:spPr>
        <p:txBody>
          <a:bodyPr wrap="square">
            <a:spAutoFit/>
          </a:bodyPr>
          <a:lstStyle/>
          <a:p>
            <a:pPr algn="ctr">
              <a:defRPr/>
            </a:pPr>
            <a:r>
              <a:rPr lang="en-US" i="1" dirty="0">
                <a:effectLst>
                  <a:outerShdw blurRad="38100" dist="38100" dir="2700000" algn="tl">
                    <a:srgbClr val="C0C0C0"/>
                  </a:outerShdw>
                </a:effectLst>
                <a:latin typeface="Minerva ModernRegular" pitchFamily="2" charset="0"/>
              </a:rPr>
              <a:t>A Place as Special as Your Meeting Day</a:t>
            </a:r>
          </a:p>
        </p:txBody>
      </p:sp>
    </p:spTree>
    <p:extLst>
      <p:ext uri="{BB962C8B-B14F-4D97-AF65-F5344CB8AC3E}">
        <p14:creationId xmlns:p14="http://schemas.microsoft.com/office/powerpoint/2010/main" val="31098143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4" y="47620"/>
            <a:ext cx="1447801" cy="767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 y="1489487"/>
            <a:ext cx="6836594" cy="512744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1"/>
          <p:cNvSpPr>
            <a:spLocks noChangeArrowheads="1"/>
          </p:cNvSpPr>
          <p:nvPr/>
        </p:nvSpPr>
        <p:spPr bwMode="auto">
          <a:xfrm>
            <a:off x="0" y="353544"/>
            <a:ext cx="3216175" cy="461665"/>
          </a:xfrm>
          <a:prstGeom prst="rect">
            <a:avLst/>
          </a:prstGeom>
          <a:noFill/>
          <a:ln w="9525">
            <a:noFill/>
            <a:miter lim="800000"/>
            <a:headEnd/>
            <a:tailEnd/>
          </a:ln>
          <a:effectLst/>
        </p:spPr>
        <p:txBody>
          <a:bodyPr wrap="square">
            <a:spAutoFit/>
          </a:bodyPr>
          <a:lstStyle/>
          <a:p>
            <a:pPr>
              <a:defRPr/>
            </a:pPr>
            <a:r>
              <a:rPr lang="en-US" sz="2400" i="1" dirty="0">
                <a:effectLst>
                  <a:outerShdw blurRad="38100" dist="38100" dir="2700000" algn="tl">
                    <a:srgbClr val="C0C0C0"/>
                  </a:outerShdw>
                </a:effectLst>
                <a:latin typeface="Minerva ModernRegular" pitchFamily="2" charset="0"/>
              </a:rPr>
              <a:t>Imagine The  Possibilities…</a:t>
            </a:r>
          </a:p>
        </p:txBody>
      </p:sp>
      <p:sp>
        <p:nvSpPr>
          <p:cNvPr id="10" name="Rectangle 12"/>
          <p:cNvSpPr>
            <a:spLocks noChangeArrowheads="1"/>
          </p:cNvSpPr>
          <p:nvPr/>
        </p:nvSpPr>
        <p:spPr bwMode="auto">
          <a:xfrm>
            <a:off x="2028" y="8622268"/>
            <a:ext cx="6795928" cy="369332"/>
          </a:xfrm>
          <a:prstGeom prst="rect">
            <a:avLst/>
          </a:prstGeom>
          <a:noFill/>
          <a:ln w="9525">
            <a:noFill/>
            <a:miter lim="800000"/>
            <a:headEnd/>
            <a:tailEnd/>
          </a:ln>
          <a:effectLst/>
        </p:spPr>
        <p:txBody>
          <a:bodyPr wrap="square">
            <a:spAutoFit/>
          </a:bodyPr>
          <a:lstStyle/>
          <a:p>
            <a:pPr algn="ctr">
              <a:defRPr/>
            </a:pPr>
            <a:r>
              <a:rPr lang="en-US" i="1" dirty="0">
                <a:effectLst>
                  <a:outerShdw blurRad="38100" dist="38100" dir="2700000" algn="tl">
                    <a:srgbClr val="C0C0C0"/>
                  </a:outerShdw>
                </a:effectLst>
                <a:latin typeface="Minerva ModernRegular" pitchFamily="2" charset="0"/>
              </a:rPr>
              <a:t>A Place as Special as Your Meeting Day</a:t>
            </a:r>
          </a:p>
        </p:txBody>
      </p:sp>
      <p:sp>
        <p:nvSpPr>
          <p:cNvPr id="6" name="Rectangle 5"/>
          <p:cNvSpPr/>
          <p:nvPr/>
        </p:nvSpPr>
        <p:spPr>
          <a:xfrm>
            <a:off x="21405" y="7190657"/>
            <a:ext cx="6836596" cy="1107996"/>
          </a:xfrm>
          <a:prstGeom prst="rect">
            <a:avLst/>
          </a:prstGeom>
        </p:spPr>
        <p:txBody>
          <a:bodyPr wrap="square">
            <a:spAutoFit/>
          </a:bodyPr>
          <a:lstStyle/>
          <a:p>
            <a:pPr lvl="0">
              <a:defRPr/>
            </a:pPr>
            <a:r>
              <a:rPr lang="en-US" sz="2400" i="1" dirty="0" smtClean="0">
                <a:effectLst>
                  <a:outerShdw blurRad="38100" dist="38100" dir="2700000" algn="tl">
                    <a:srgbClr val="C0C0C0"/>
                  </a:outerShdw>
                </a:effectLst>
                <a:latin typeface="Minerva ModernRegular" pitchFamily="2" charset="0"/>
              </a:rPr>
              <a:t>1-U-Shape                           </a:t>
            </a:r>
            <a:r>
              <a:rPr lang="en-US" sz="2400" i="1" dirty="0">
                <a:effectLst>
                  <a:outerShdw blurRad="38100" dist="38100" dir="2700000" algn="tl">
                    <a:srgbClr val="C0C0C0"/>
                  </a:outerShdw>
                </a:effectLst>
                <a:latin typeface="Minerva ModernRegular" pitchFamily="2" charset="0"/>
              </a:rPr>
              <a:t>Up To </a:t>
            </a:r>
            <a:r>
              <a:rPr lang="en-US" sz="2400" i="1" dirty="0" smtClean="0">
                <a:effectLst>
                  <a:outerShdw blurRad="38100" dist="38100" dir="2700000" algn="tl">
                    <a:srgbClr val="C0C0C0"/>
                  </a:outerShdw>
                </a:effectLst>
                <a:latin typeface="Minerva ModernRegular" pitchFamily="2" charset="0"/>
              </a:rPr>
              <a:t>18 Attendees at conference room 1</a:t>
            </a:r>
          </a:p>
          <a:p>
            <a:pPr lvl="0">
              <a:defRPr/>
            </a:pPr>
            <a:r>
              <a:rPr lang="en-US" sz="2400" i="1" dirty="0" smtClean="0">
                <a:effectLst>
                  <a:outerShdw blurRad="38100" dist="38100" dir="2700000" algn="tl">
                    <a:srgbClr val="C0C0C0"/>
                  </a:outerShdw>
                </a:effectLst>
                <a:latin typeface="Minerva ModernRegular" pitchFamily="2" charset="0"/>
              </a:rPr>
              <a:t>2-U-Shape                           </a:t>
            </a:r>
            <a:r>
              <a:rPr lang="en-US" sz="2400" i="1" dirty="0">
                <a:effectLst>
                  <a:outerShdw blurRad="38100" dist="38100" dir="2700000" algn="tl">
                    <a:srgbClr val="C0C0C0"/>
                  </a:outerShdw>
                </a:effectLst>
                <a:latin typeface="Minerva ModernRegular" pitchFamily="2" charset="0"/>
              </a:rPr>
              <a:t>Up To </a:t>
            </a:r>
            <a:r>
              <a:rPr lang="en-US" sz="2400" i="1" dirty="0" smtClean="0">
                <a:effectLst>
                  <a:outerShdw blurRad="38100" dist="38100" dir="2700000" algn="tl">
                    <a:srgbClr val="C0C0C0"/>
                  </a:outerShdw>
                </a:effectLst>
                <a:latin typeface="Minerva ModernRegular" pitchFamily="2" charset="0"/>
              </a:rPr>
              <a:t>40 </a:t>
            </a:r>
            <a:r>
              <a:rPr lang="en-US" sz="2400" i="1" dirty="0">
                <a:effectLst>
                  <a:outerShdw blurRad="38100" dist="38100" dir="2700000" algn="tl">
                    <a:srgbClr val="C0C0C0"/>
                  </a:outerShdw>
                </a:effectLst>
                <a:latin typeface="Minerva ModernRegular" pitchFamily="2" charset="0"/>
              </a:rPr>
              <a:t>Attendees </a:t>
            </a:r>
            <a:r>
              <a:rPr lang="en-US" sz="2400" i="1" dirty="0" smtClean="0">
                <a:effectLst>
                  <a:outerShdw blurRad="38100" dist="38100" dir="2700000" algn="tl">
                    <a:srgbClr val="C0C0C0"/>
                  </a:outerShdw>
                </a:effectLst>
                <a:latin typeface="Minerva ModernRegular" pitchFamily="2" charset="0"/>
              </a:rPr>
              <a:t>at conference room 2</a:t>
            </a:r>
            <a:endParaRPr lang="en-US" sz="2400" i="1" dirty="0">
              <a:effectLst>
                <a:outerShdw blurRad="38100" dist="38100" dir="2700000" algn="tl">
                  <a:srgbClr val="C0C0C0"/>
                </a:outerShdw>
              </a:effectLst>
              <a:latin typeface="Minerva ModernRegular" pitchFamily="2" charset="0"/>
            </a:endParaRPr>
          </a:p>
          <a:p>
            <a:pPr>
              <a:defRPr/>
            </a:pPr>
            <a:endParaRPr lang="en-US" i="1" dirty="0">
              <a:effectLst>
                <a:outerShdw blurRad="38100" dist="38100" dir="2700000" algn="tl">
                  <a:srgbClr val="C0C0C0"/>
                </a:outerShdw>
              </a:effectLst>
              <a:latin typeface="Minerva ModernRegular" pitchFamily="2" charset="0"/>
            </a:endParaRPr>
          </a:p>
        </p:txBody>
      </p:sp>
    </p:spTree>
    <p:extLst>
      <p:ext uri="{BB962C8B-B14F-4D97-AF65-F5344CB8AC3E}">
        <p14:creationId xmlns:p14="http://schemas.microsoft.com/office/powerpoint/2010/main" val="18173945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258" y="703426"/>
            <a:ext cx="6832315" cy="584775"/>
          </a:xfrm>
          <a:prstGeom prst="rect">
            <a:avLst/>
          </a:prstGeom>
          <a:noFill/>
          <a:ln w="9525">
            <a:noFill/>
            <a:miter lim="800000"/>
            <a:headEnd/>
            <a:tailEnd/>
          </a:ln>
          <a:effectLst/>
        </p:spPr>
        <p:txBody>
          <a:bodyPr wrap="square">
            <a:spAutoFit/>
          </a:bodyPr>
          <a:lstStyle>
            <a:defPPr>
              <a:defRPr lang="en-US"/>
            </a:defPPr>
            <a:lvl1pPr algn="ctr">
              <a:spcBef>
                <a:spcPct val="50000"/>
              </a:spcBef>
              <a:defRPr sz="4000" b="1">
                <a:solidFill>
                  <a:schemeClr val="accent2"/>
                </a:solidFill>
                <a:effectLst>
                  <a:outerShdw blurRad="38100" dist="38100" dir="2700000" algn="tl">
                    <a:srgbClr val="C0C0C0"/>
                  </a:outerShdw>
                </a:effectLst>
                <a:latin typeface="Minerva ModernRegular" pitchFamily="2" charset="0"/>
              </a:defRPr>
            </a:lvl1pPr>
          </a:lstStyle>
          <a:p>
            <a:r>
              <a:rPr lang="en-US" sz="3200" i="1" dirty="0">
                <a:solidFill>
                  <a:schemeClr val="accent1"/>
                </a:solidFill>
              </a:rPr>
              <a:t>C</a:t>
            </a:r>
            <a:r>
              <a:rPr lang="en-US" sz="3200" i="1" dirty="0" smtClean="0">
                <a:solidFill>
                  <a:schemeClr val="accent1"/>
                </a:solidFill>
              </a:rPr>
              <a:t>onference </a:t>
            </a:r>
            <a:r>
              <a:rPr lang="en-US" sz="3200" i="1" dirty="0">
                <a:solidFill>
                  <a:schemeClr val="accent1"/>
                </a:solidFill>
              </a:rPr>
              <a:t>room </a:t>
            </a:r>
            <a:r>
              <a:rPr lang="en-US" sz="3200" i="1" dirty="0" smtClean="0">
                <a:solidFill>
                  <a:schemeClr val="accent1"/>
                </a:solidFill>
              </a:rPr>
              <a:t>(1)</a:t>
            </a:r>
            <a:endParaRPr lang="en-US" sz="3200" i="1" dirty="0">
              <a:solidFill>
                <a:schemeClr val="accent1"/>
              </a:solidFill>
            </a:endParaRPr>
          </a:p>
        </p:txBody>
      </p:sp>
      <p:sp>
        <p:nvSpPr>
          <p:cNvPr id="6" name="Rectangle 5"/>
          <p:cNvSpPr/>
          <p:nvPr/>
        </p:nvSpPr>
        <p:spPr>
          <a:xfrm>
            <a:off x="1284142" y="3835661"/>
            <a:ext cx="4213514" cy="5632311"/>
          </a:xfrm>
          <a:prstGeom prst="rect">
            <a:avLst/>
          </a:prstGeom>
        </p:spPr>
        <p:txBody>
          <a:bodyPr wrap="square">
            <a:spAutoFit/>
          </a:bodyPr>
          <a:lstStyle/>
          <a:p>
            <a:pPr algn="ctr"/>
            <a:r>
              <a:rPr lang="en-US" i="1" dirty="0">
                <a:latin typeface="Minerva ModernRegular"/>
              </a:rPr>
              <a:t> </a:t>
            </a:r>
          </a:p>
          <a:p>
            <a:pPr lvl="0" algn="ctr">
              <a:defRPr/>
            </a:pPr>
            <a:r>
              <a:rPr lang="en-US" i="1" dirty="0">
                <a:effectLst>
                  <a:outerShdw blurRad="38100" dist="38100" dir="2700000" algn="tl">
                    <a:srgbClr val="C0C0C0"/>
                  </a:outerShdw>
                </a:effectLst>
                <a:latin typeface="Minerva ModernRegular" pitchFamily="2" charset="0"/>
              </a:rPr>
              <a:t>Rental Per </a:t>
            </a:r>
            <a:r>
              <a:rPr lang="en-US" i="1" dirty="0" smtClean="0">
                <a:effectLst>
                  <a:outerShdw blurRad="38100" dist="38100" dir="2700000" algn="tl">
                    <a:srgbClr val="C0C0C0"/>
                  </a:outerShdw>
                </a:effectLst>
                <a:latin typeface="Minerva ModernRegular" pitchFamily="2" charset="0"/>
              </a:rPr>
              <a:t>Day       (10000 LE)</a:t>
            </a:r>
            <a:endParaRPr lang="en-US" i="1" dirty="0">
              <a:effectLst>
                <a:outerShdw blurRad="38100" dist="38100" dir="2700000" algn="tl">
                  <a:srgbClr val="C0C0C0"/>
                </a:outerShdw>
              </a:effectLst>
              <a:latin typeface="Minerva ModernRegular" pitchFamily="2" charset="0"/>
            </a:endParaRPr>
          </a:p>
          <a:p>
            <a:pPr lvl="0" algn="ctr">
              <a:defRPr/>
            </a:pPr>
            <a:r>
              <a:rPr lang="en-US" i="1" dirty="0">
                <a:effectLst>
                  <a:outerShdw blurRad="38100" dist="38100" dir="2700000" algn="tl">
                    <a:srgbClr val="C0C0C0"/>
                  </a:outerShdw>
                </a:effectLst>
                <a:latin typeface="Minerva ModernRegular" pitchFamily="2" charset="0"/>
              </a:rPr>
              <a:t>Included</a:t>
            </a:r>
          </a:p>
          <a:p>
            <a:pPr lvl="0" algn="ctr">
              <a:defRPr/>
            </a:pPr>
            <a:r>
              <a:rPr lang="en-US" i="1" dirty="0">
                <a:effectLst>
                  <a:outerShdw blurRad="38100" dist="38100" dir="2700000" algn="tl">
                    <a:srgbClr val="C0C0C0"/>
                  </a:outerShdw>
                </a:effectLst>
                <a:latin typeface="Minerva ModernRegular" pitchFamily="2" charset="0"/>
              </a:rPr>
              <a:t>Set Up</a:t>
            </a:r>
          </a:p>
          <a:p>
            <a:pPr lvl="0" algn="ctr">
              <a:defRPr/>
            </a:pPr>
            <a:r>
              <a:rPr lang="en-US" i="1" dirty="0">
                <a:effectLst>
                  <a:outerShdw blurRad="38100" dist="38100" dir="2700000" algn="tl">
                    <a:srgbClr val="C0C0C0"/>
                  </a:outerShdw>
                </a:effectLst>
                <a:latin typeface="Minerva ModernRegular" pitchFamily="2" charset="0"/>
              </a:rPr>
              <a:t>Note Pads And Pens</a:t>
            </a:r>
          </a:p>
          <a:p>
            <a:pPr lvl="0" algn="ctr">
              <a:defRPr/>
            </a:pPr>
            <a:r>
              <a:rPr lang="en-US" i="1" dirty="0">
                <a:effectLst>
                  <a:outerShdw blurRad="38100" dist="38100" dir="2700000" algn="tl">
                    <a:srgbClr val="C0C0C0"/>
                  </a:outerShdw>
                </a:effectLst>
                <a:latin typeface="Minerva ModernRegular" pitchFamily="2" charset="0"/>
              </a:rPr>
              <a:t>Flip Chart</a:t>
            </a:r>
          </a:p>
          <a:p>
            <a:pPr lvl="0" algn="ctr">
              <a:defRPr/>
            </a:pPr>
            <a:r>
              <a:rPr lang="en-US" i="1" dirty="0">
                <a:effectLst>
                  <a:outerShdw blurRad="38100" dist="38100" dir="2700000" algn="tl">
                    <a:srgbClr val="C0C0C0"/>
                  </a:outerShdw>
                </a:effectLst>
                <a:latin typeface="Minerva ModernRegular" pitchFamily="2" charset="0"/>
              </a:rPr>
              <a:t>Projector and </a:t>
            </a:r>
            <a:r>
              <a:rPr lang="en-US" i="1" dirty="0" smtClean="0">
                <a:effectLst>
                  <a:outerShdw blurRad="38100" dist="38100" dir="2700000" algn="tl">
                    <a:srgbClr val="C0C0C0"/>
                  </a:outerShdw>
                </a:effectLst>
                <a:latin typeface="Minerva ModernRegular" pitchFamily="2" charset="0"/>
              </a:rPr>
              <a:t>Screen</a:t>
            </a:r>
            <a:endParaRPr lang="en-US" i="1" dirty="0">
              <a:effectLst>
                <a:outerShdw blurRad="38100" dist="38100" dir="2700000" algn="tl">
                  <a:srgbClr val="C0C0C0"/>
                </a:outerShdw>
              </a:effectLst>
              <a:latin typeface="Minerva ModernRegular" pitchFamily="2" charset="0"/>
            </a:endParaRPr>
          </a:p>
          <a:p>
            <a:pPr algn="ctr">
              <a:defRPr/>
            </a:pPr>
            <a:r>
              <a:rPr lang="en-US" i="1" dirty="0">
                <a:effectLst>
                  <a:outerShdw blurRad="38100" dist="38100" dir="2700000" algn="tl">
                    <a:srgbClr val="C0C0C0"/>
                  </a:outerShdw>
                </a:effectLst>
                <a:latin typeface="Minerva ModernRegular" pitchFamily="2" charset="0"/>
              </a:rPr>
              <a:t>Dimensions SQM </a:t>
            </a:r>
            <a:r>
              <a:rPr lang="en-US" i="1" dirty="0" smtClean="0">
                <a:effectLst>
                  <a:outerShdw blurRad="38100" dist="38100" dir="2700000" algn="tl">
                    <a:srgbClr val="C0C0C0"/>
                  </a:outerShdw>
                </a:effectLst>
                <a:latin typeface="Minerva ModernRegular" pitchFamily="2" charset="0"/>
              </a:rPr>
              <a:t>80 </a:t>
            </a:r>
            <a:endParaRPr lang="en-US" i="1" dirty="0">
              <a:effectLst>
                <a:outerShdw blurRad="38100" dist="38100" dir="2700000" algn="tl">
                  <a:srgbClr val="C0C0C0"/>
                </a:outerShdw>
              </a:effectLst>
              <a:latin typeface="Minerva ModernRegular" pitchFamily="2" charset="0"/>
            </a:endParaRPr>
          </a:p>
          <a:p>
            <a:pPr algn="ctr">
              <a:defRPr/>
            </a:pPr>
            <a:r>
              <a:rPr lang="en-US" i="1" dirty="0">
                <a:effectLst>
                  <a:outerShdw blurRad="38100" dist="38100" dir="2700000" algn="tl">
                    <a:srgbClr val="C0C0C0"/>
                  </a:outerShdw>
                </a:effectLst>
                <a:latin typeface="Minerva ModernRegular" pitchFamily="2" charset="0"/>
              </a:rPr>
              <a:t>Styles of Room Set </a:t>
            </a:r>
            <a:r>
              <a:rPr lang="en-US" i="1" dirty="0" smtClean="0">
                <a:effectLst>
                  <a:outerShdw blurRad="38100" dist="38100" dir="2700000" algn="tl">
                    <a:srgbClr val="C0C0C0"/>
                  </a:outerShdw>
                </a:effectLst>
                <a:latin typeface="Minerva ModernRegular" pitchFamily="2" charset="0"/>
              </a:rPr>
              <a:t>Ups</a:t>
            </a:r>
            <a:endParaRPr lang="en-US" i="1" dirty="0">
              <a:effectLst>
                <a:outerShdw blurRad="38100" dist="38100" dir="2700000" algn="tl">
                  <a:srgbClr val="C0C0C0"/>
                </a:outerShdw>
              </a:effectLst>
              <a:latin typeface="Minerva ModernRegular" pitchFamily="2" charset="0"/>
            </a:endParaRPr>
          </a:p>
          <a:p>
            <a:pPr lvl="0" algn="ctr">
              <a:defRPr/>
            </a:pPr>
            <a:r>
              <a:rPr lang="en-US" i="1" dirty="0">
                <a:effectLst>
                  <a:outerShdw blurRad="38100" dist="38100" dir="2700000" algn="tl">
                    <a:srgbClr val="C0C0C0"/>
                  </a:outerShdw>
                </a:effectLst>
                <a:latin typeface="Minerva ModernRegular" pitchFamily="2" charset="0"/>
              </a:rPr>
              <a:t>Theatre                            </a:t>
            </a:r>
            <a:r>
              <a:rPr lang="en-US" i="1" dirty="0" smtClean="0">
                <a:effectLst>
                  <a:outerShdw blurRad="38100" dist="38100" dir="2700000" algn="tl">
                    <a:srgbClr val="C0C0C0"/>
                  </a:outerShdw>
                </a:effectLst>
                <a:latin typeface="Minerva ModernRegular" pitchFamily="2" charset="0"/>
              </a:rPr>
              <a:t> </a:t>
            </a:r>
            <a:r>
              <a:rPr lang="en-US" i="1" dirty="0">
                <a:effectLst>
                  <a:outerShdw blurRad="38100" dist="38100" dir="2700000" algn="tl">
                    <a:srgbClr val="C0C0C0"/>
                  </a:outerShdw>
                </a:effectLst>
                <a:latin typeface="Minerva ModernRegular" pitchFamily="2" charset="0"/>
              </a:rPr>
              <a:t>Up To 50 Attendees</a:t>
            </a:r>
          </a:p>
          <a:p>
            <a:pPr lvl="0" algn="ctr">
              <a:defRPr/>
            </a:pPr>
            <a:r>
              <a:rPr lang="en-US" i="1" dirty="0">
                <a:effectLst>
                  <a:outerShdw blurRad="38100" dist="38100" dir="2700000" algn="tl">
                    <a:srgbClr val="C0C0C0"/>
                  </a:outerShdw>
                </a:effectLst>
                <a:latin typeface="Minerva ModernRegular" pitchFamily="2" charset="0"/>
              </a:rPr>
              <a:t>Class Room                    </a:t>
            </a:r>
            <a:r>
              <a:rPr lang="en-US" i="1" dirty="0" smtClean="0">
                <a:effectLst>
                  <a:outerShdw blurRad="38100" dist="38100" dir="2700000" algn="tl">
                    <a:srgbClr val="C0C0C0"/>
                  </a:outerShdw>
                </a:effectLst>
                <a:latin typeface="Minerva ModernRegular" pitchFamily="2" charset="0"/>
              </a:rPr>
              <a:t>    </a:t>
            </a:r>
            <a:r>
              <a:rPr lang="en-US" i="1" dirty="0">
                <a:effectLst>
                  <a:outerShdw blurRad="38100" dist="38100" dir="2700000" algn="tl">
                    <a:srgbClr val="C0C0C0"/>
                  </a:outerShdw>
                </a:effectLst>
                <a:latin typeface="Minerva ModernRegular" pitchFamily="2" charset="0"/>
              </a:rPr>
              <a:t>Up To 20 Attendees</a:t>
            </a:r>
          </a:p>
          <a:p>
            <a:pPr lvl="0" algn="ctr">
              <a:defRPr/>
            </a:pPr>
            <a:r>
              <a:rPr lang="en-US" i="1" dirty="0" smtClean="0">
                <a:effectLst>
                  <a:outerShdw blurRad="38100" dist="38100" dir="2700000" algn="tl">
                    <a:srgbClr val="C0C0C0"/>
                  </a:outerShdw>
                </a:effectLst>
                <a:latin typeface="Minerva ModernRegular" pitchFamily="2" charset="0"/>
              </a:rPr>
              <a:t>U-Shape                           Up </a:t>
            </a:r>
            <a:r>
              <a:rPr lang="en-US" i="1" dirty="0">
                <a:effectLst>
                  <a:outerShdw blurRad="38100" dist="38100" dir="2700000" algn="tl">
                    <a:srgbClr val="C0C0C0"/>
                  </a:outerShdw>
                </a:effectLst>
                <a:latin typeface="Minerva ModernRegular" pitchFamily="2" charset="0"/>
              </a:rPr>
              <a:t>To 24 Attendees</a:t>
            </a:r>
          </a:p>
          <a:p>
            <a:pPr lvl="0" algn="ctr">
              <a:defRPr/>
            </a:pPr>
            <a:r>
              <a:rPr lang="en-US" i="1" dirty="0">
                <a:effectLst>
                  <a:outerShdw blurRad="38100" dist="38100" dir="2700000" algn="tl">
                    <a:srgbClr val="C0C0C0"/>
                  </a:outerShdw>
                </a:effectLst>
                <a:latin typeface="Minerva ModernRegular" pitchFamily="2" charset="0"/>
              </a:rPr>
              <a:t>Banquet Workshop </a:t>
            </a:r>
            <a:r>
              <a:rPr lang="en-US" i="1" dirty="0" smtClean="0">
                <a:effectLst>
                  <a:outerShdw blurRad="38100" dist="38100" dir="2700000" algn="tl">
                    <a:srgbClr val="C0C0C0"/>
                  </a:outerShdw>
                </a:effectLst>
                <a:latin typeface="Minerva ModernRegular" pitchFamily="2" charset="0"/>
              </a:rPr>
              <a:t>             Up </a:t>
            </a:r>
            <a:r>
              <a:rPr lang="en-US" i="1" dirty="0">
                <a:effectLst>
                  <a:outerShdw blurRad="38100" dist="38100" dir="2700000" algn="tl">
                    <a:srgbClr val="C0C0C0"/>
                  </a:outerShdw>
                </a:effectLst>
                <a:latin typeface="Minerva ModernRegular" pitchFamily="2" charset="0"/>
              </a:rPr>
              <a:t>To 32 Attendees</a:t>
            </a:r>
          </a:p>
          <a:p>
            <a:pPr lvl="0" algn="ctr">
              <a:defRPr/>
            </a:pPr>
            <a:r>
              <a:rPr lang="en-US" i="1" dirty="0">
                <a:effectLst>
                  <a:outerShdw blurRad="38100" dist="38100" dir="2700000" algn="tl">
                    <a:srgbClr val="C0C0C0"/>
                  </a:outerShdw>
                </a:effectLst>
                <a:latin typeface="Minerva ModernRegular" pitchFamily="2" charset="0"/>
              </a:rPr>
              <a:t>Standing Reception </a:t>
            </a:r>
            <a:r>
              <a:rPr lang="en-US" i="1" dirty="0" smtClean="0">
                <a:effectLst>
                  <a:outerShdw blurRad="38100" dist="38100" dir="2700000" algn="tl">
                    <a:srgbClr val="C0C0C0"/>
                  </a:outerShdw>
                </a:effectLst>
                <a:latin typeface="Minerva ModernRegular" pitchFamily="2" charset="0"/>
              </a:rPr>
              <a:t>            Up </a:t>
            </a:r>
            <a:r>
              <a:rPr lang="en-US" i="1" dirty="0">
                <a:effectLst>
                  <a:outerShdw blurRad="38100" dist="38100" dir="2700000" algn="tl">
                    <a:srgbClr val="C0C0C0"/>
                  </a:outerShdw>
                </a:effectLst>
                <a:latin typeface="Minerva ModernRegular" pitchFamily="2" charset="0"/>
              </a:rPr>
              <a:t>To 40 Attendees</a:t>
            </a:r>
          </a:p>
          <a:p>
            <a:pPr algn="ctr">
              <a:defRPr/>
            </a:pPr>
            <a:r>
              <a:rPr lang="en-US" i="1" dirty="0">
                <a:effectLst>
                  <a:outerShdw blurRad="38100" dist="38100" dir="2700000" algn="tl">
                    <a:srgbClr val="C0C0C0"/>
                  </a:outerShdw>
                </a:effectLst>
                <a:latin typeface="Minerva ModernRegular" pitchFamily="2" charset="0"/>
              </a:rPr>
              <a:t> </a:t>
            </a:r>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4" y="47620"/>
            <a:ext cx="1447801" cy="767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p:nvPr/>
        </p:nvPicPr>
        <p:blipFill>
          <a:blip r:embed="rId3">
            <a:extLst>
              <a:ext uri="{28A0092B-C50C-407E-A947-70E740481C1C}">
                <a14:useLocalDpi xmlns:a14="http://schemas.microsoft.com/office/drawing/2010/main" val="0"/>
              </a:ext>
            </a:extLst>
          </a:blip>
          <a:srcRect/>
          <a:stretch>
            <a:fillRect/>
          </a:stretch>
        </p:blipFill>
        <p:spPr bwMode="auto">
          <a:xfrm>
            <a:off x="25254" y="1168560"/>
            <a:ext cx="6781803" cy="3048000"/>
          </a:xfrm>
          <a:prstGeom prst="rect">
            <a:avLst/>
          </a:prstGeom>
          <a:noFill/>
          <a:ln>
            <a:noFill/>
          </a:ln>
        </p:spPr>
      </p:pic>
    </p:spTree>
    <p:extLst>
      <p:ext uri="{BB962C8B-B14F-4D97-AF65-F5344CB8AC3E}">
        <p14:creationId xmlns:p14="http://schemas.microsoft.com/office/powerpoint/2010/main" val="11893180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 y="576591"/>
            <a:ext cx="6857999" cy="584775"/>
          </a:xfrm>
          <a:prstGeom prst="rect">
            <a:avLst/>
          </a:prstGeom>
          <a:noFill/>
          <a:ln w="9525">
            <a:noFill/>
            <a:miter lim="800000"/>
            <a:headEnd/>
            <a:tailEnd/>
          </a:ln>
          <a:effectLst/>
        </p:spPr>
        <p:txBody>
          <a:bodyPr wrap="square">
            <a:spAutoFit/>
          </a:bodyPr>
          <a:lstStyle>
            <a:defPPr>
              <a:defRPr lang="en-US"/>
            </a:defPPr>
            <a:lvl1pPr algn="ctr">
              <a:spcBef>
                <a:spcPct val="50000"/>
              </a:spcBef>
              <a:defRPr sz="4000" b="1">
                <a:solidFill>
                  <a:schemeClr val="accent2"/>
                </a:solidFill>
                <a:effectLst>
                  <a:outerShdw blurRad="38100" dist="38100" dir="2700000" algn="tl">
                    <a:srgbClr val="C0C0C0"/>
                  </a:outerShdw>
                </a:effectLst>
                <a:latin typeface="Minerva ModernRegular" pitchFamily="2" charset="0"/>
              </a:defRPr>
            </a:lvl1pPr>
          </a:lstStyle>
          <a:p>
            <a:r>
              <a:rPr lang="en-US" sz="3200" i="1" dirty="0" smtClean="0">
                <a:solidFill>
                  <a:schemeClr val="accent1"/>
                </a:solidFill>
              </a:rPr>
              <a:t>Conference </a:t>
            </a:r>
            <a:r>
              <a:rPr lang="en-US" sz="3200" i="1" dirty="0">
                <a:solidFill>
                  <a:schemeClr val="accent1"/>
                </a:solidFill>
              </a:rPr>
              <a:t>room </a:t>
            </a:r>
            <a:r>
              <a:rPr lang="en-US" sz="3200" i="1" dirty="0" smtClean="0">
                <a:solidFill>
                  <a:schemeClr val="accent1"/>
                </a:solidFill>
              </a:rPr>
              <a:t> (2)</a:t>
            </a:r>
            <a:endParaRPr lang="en-US" sz="3200" i="1" dirty="0">
              <a:solidFill>
                <a:schemeClr val="accent1"/>
              </a:solidFill>
            </a:endParaRPr>
          </a:p>
        </p:txBody>
      </p:sp>
      <p:sp>
        <p:nvSpPr>
          <p:cNvPr id="6" name="Rectangle 5"/>
          <p:cNvSpPr/>
          <p:nvPr/>
        </p:nvSpPr>
        <p:spPr>
          <a:xfrm>
            <a:off x="1143000" y="3234690"/>
            <a:ext cx="4914904" cy="5909310"/>
          </a:xfrm>
          <a:prstGeom prst="rect">
            <a:avLst/>
          </a:prstGeom>
        </p:spPr>
        <p:txBody>
          <a:bodyPr wrap="square">
            <a:spAutoFit/>
          </a:bodyPr>
          <a:lstStyle/>
          <a:p>
            <a:pPr algn="ctr">
              <a:defRPr/>
            </a:pPr>
            <a:r>
              <a:rPr lang="en-US" i="1" dirty="0">
                <a:latin typeface="Minerva ModernRegular"/>
              </a:rPr>
              <a:t> </a:t>
            </a:r>
            <a:r>
              <a:rPr lang="en-US" i="1" dirty="0">
                <a:effectLst>
                  <a:outerShdw blurRad="38100" dist="38100" dir="2700000" algn="tl">
                    <a:srgbClr val="C0C0C0"/>
                  </a:outerShdw>
                </a:effectLst>
                <a:latin typeface="Minerva ModernRegular" pitchFamily="2" charset="0"/>
              </a:rPr>
              <a:t>Rental Per Day     </a:t>
            </a:r>
            <a:r>
              <a:rPr lang="en-US" i="1" dirty="0" smtClean="0">
                <a:effectLst>
                  <a:outerShdw blurRad="38100" dist="38100" dir="2700000" algn="tl">
                    <a:srgbClr val="C0C0C0"/>
                  </a:outerShdw>
                </a:effectLst>
                <a:latin typeface="Minerva ModernRegular" pitchFamily="2" charset="0"/>
              </a:rPr>
              <a:t>   (20000 LE)</a:t>
            </a:r>
            <a:endParaRPr lang="en-US" sz="1000" i="1" dirty="0">
              <a:effectLst>
                <a:outerShdw blurRad="38100" dist="38100" dir="2700000" algn="tl">
                  <a:srgbClr val="C0C0C0"/>
                </a:outerShdw>
              </a:effectLst>
              <a:latin typeface="Minerva ModernRegular" pitchFamily="2" charset="0"/>
            </a:endParaRPr>
          </a:p>
          <a:p>
            <a:pPr lvl="0" algn="ctr">
              <a:defRPr/>
            </a:pPr>
            <a:r>
              <a:rPr lang="en-US" i="1" dirty="0">
                <a:effectLst>
                  <a:outerShdw blurRad="38100" dist="38100" dir="2700000" algn="tl">
                    <a:srgbClr val="C0C0C0"/>
                  </a:outerShdw>
                </a:effectLst>
                <a:latin typeface="Minerva ModernRegular" pitchFamily="2" charset="0"/>
              </a:rPr>
              <a:t>Included</a:t>
            </a:r>
          </a:p>
          <a:p>
            <a:pPr lvl="0" algn="ctr">
              <a:defRPr/>
            </a:pPr>
            <a:r>
              <a:rPr lang="en-US" i="1" dirty="0" smtClean="0">
                <a:effectLst>
                  <a:outerShdw blurRad="38100" dist="38100" dir="2700000" algn="tl">
                    <a:srgbClr val="C0C0C0"/>
                  </a:outerShdw>
                </a:effectLst>
                <a:latin typeface="Minerva ModernRegular" pitchFamily="2" charset="0"/>
              </a:rPr>
              <a:t>Set-Up</a:t>
            </a:r>
            <a:endParaRPr lang="en-US" i="1" dirty="0">
              <a:effectLst>
                <a:outerShdw blurRad="38100" dist="38100" dir="2700000" algn="tl">
                  <a:srgbClr val="C0C0C0"/>
                </a:outerShdw>
              </a:effectLst>
              <a:latin typeface="Minerva ModernRegular" pitchFamily="2" charset="0"/>
            </a:endParaRPr>
          </a:p>
          <a:p>
            <a:pPr lvl="0" algn="ctr">
              <a:defRPr/>
            </a:pPr>
            <a:r>
              <a:rPr lang="en-US" i="1" dirty="0">
                <a:effectLst>
                  <a:outerShdw blurRad="38100" dist="38100" dir="2700000" algn="tl">
                    <a:srgbClr val="C0C0C0"/>
                  </a:outerShdw>
                </a:effectLst>
                <a:latin typeface="Minerva ModernRegular" pitchFamily="2" charset="0"/>
              </a:rPr>
              <a:t>Note Pads And Pens</a:t>
            </a:r>
          </a:p>
          <a:p>
            <a:pPr lvl="0" algn="ctr">
              <a:defRPr/>
            </a:pPr>
            <a:r>
              <a:rPr lang="en-US" i="1" dirty="0">
                <a:effectLst>
                  <a:outerShdw blurRad="38100" dist="38100" dir="2700000" algn="tl">
                    <a:srgbClr val="C0C0C0"/>
                  </a:outerShdw>
                </a:effectLst>
                <a:latin typeface="Minerva ModernRegular" pitchFamily="2" charset="0"/>
              </a:rPr>
              <a:t>Flip Chart</a:t>
            </a:r>
          </a:p>
          <a:p>
            <a:pPr lvl="0" algn="ctr">
              <a:defRPr/>
            </a:pPr>
            <a:r>
              <a:rPr lang="en-US" i="1" dirty="0">
                <a:effectLst>
                  <a:outerShdw blurRad="38100" dist="38100" dir="2700000" algn="tl">
                    <a:srgbClr val="C0C0C0"/>
                  </a:outerShdw>
                </a:effectLst>
                <a:latin typeface="Minerva ModernRegular" pitchFamily="2" charset="0"/>
              </a:rPr>
              <a:t>Projector and Screen</a:t>
            </a:r>
          </a:p>
          <a:p>
            <a:pPr lvl="0" algn="ctr">
              <a:defRPr/>
            </a:pPr>
            <a:r>
              <a:rPr lang="en-US" i="1" dirty="0">
                <a:effectLst>
                  <a:outerShdw blurRad="38100" dist="38100" dir="2700000" algn="tl">
                    <a:srgbClr val="C0C0C0"/>
                  </a:outerShdw>
                </a:effectLst>
                <a:latin typeface="Minerva ModernRegular" pitchFamily="2" charset="0"/>
              </a:rPr>
              <a:t>Sound System With Two </a:t>
            </a:r>
            <a:r>
              <a:rPr lang="en-US" i="1" dirty="0" smtClean="0">
                <a:effectLst>
                  <a:outerShdw blurRad="38100" dist="38100" dir="2700000" algn="tl">
                    <a:srgbClr val="C0C0C0"/>
                  </a:outerShdw>
                </a:effectLst>
                <a:latin typeface="Minerva ModernRegular" pitchFamily="2" charset="0"/>
              </a:rPr>
              <a:t>Microphones</a:t>
            </a:r>
            <a:endParaRPr lang="en-US" sz="1000" i="1" dirty="0">
              <a:effectLst>
                <a:outerShdw blurRad="38100" dist="38100" dir="2700000" algn="tl">
                  <a:srgbClr val="C0C0C0"/>
                </a:outerShdw>
              </a:effectLst>
              <a:latin typeface="Minerva ModernRegular" pitchFamily="2" charset="0"/>
            </a:endParaRPr>
          </a:p>
          <a:p>
            <a:pPr algn="ctr">
              <a:defRPr/>
            </a:pPr>
            <a:r>
              <a:rPr lang="en-US" i="1" dirty="0">
                <a:effectLst>
                  <a:outerShdw blurRad="38100" dist="38100" dir="2700000" algn="tl">
                    <a:srgbClr val="C0C0C0"/>
                  </a:outerShdw>
                </a:effectLst>
                <a:latin typeface="Minerva ModernRegular" pitchFamily="2" charset="0"/>
              </a:rPr>
              <a:t>Dimensions SQM 128 </a:t>
            </a:r>
            <a:endParaRPr lang="en-US" sz="1000" i="1" dirty="0">
              <a:effectLst>
                <a:outerShdw blurRad="38100" dist="38100" dir="2700000" algn="tl">
                  <a:srgbClr val="C0C0C0"/>
                </a:outerShdw>
              </a:effectLst>
              <a:latin typeface="Minerva ModernRegular" pitchFamily="2" charset="0"/>
            </a:endParaRPr>
          </a:p>
          <a:p>
            <a:pPr algn="ctr">
              <a:defRPr/>
            </a:pPr>
            <a:r>
              <a:rPr lang="en-US" i="1" dirty="0">
                <a:effectLst>
                  <a:outerShdw blurRad="38100" dist="38100" dir="2700000" algn="tl">
                    <a:srgbClr val="C0C0C0"/>
                  </a:outerShdw>
                </a:effectLst>
                <a:latin typeface="Minerva ModernRegular" pitchFamily="2" charset="0"/>
              </a:rPr>
              <a:t>Styles of Room Set </a:t>
            </a:r>
            <a:r>
              <a:rPr lang="en-US" i="1" dirty="0" smtClean="0">
                <a:effectLst>
                  <a:outerShdw blurRad="38100" dist="38100" dir="2700000" algn="tl">
                    <a:srgbClr val="C0C0C0"/>
                  </a:outerShdw>
                </a:effectLst>
                <a:latin typeface="Minerva ModernRegular" pitchFamily="2" charset="0"/>
              </a:rPr>
              <a:t>Ups</a:t>
            </a:r>
            <a:endParaRPr lang="en-US" sz="1000" i="1" dirty="0">
              <a:effectLst>
                <a:outerShdw blurRad="38100" dist="38100" dir="2700000" algn="tl">
                  <a:srgbClr val="C0C0C0"/>
                </a:outerShdw>
              </a:effectLst>
              <a:latin typeface="Minerva ModernRegular" pitchFamily="2" charset="0"/>
            </a:endParaRPr>
          </a:p>
          <a:p>
            <a:pPr algn="ctr">
              <a:defRPr/>
            </a:pPr>
            <a:r>
              <a:rPr lang="en-US" i="1" dirty="0">
                <a:effectLst>
                  <a:outerShdw blurRad="38100" dist="38100" dir="2700000" algn="tl">
                    <a:srgbClr val="C0C0C0"/>
                  </a:outerShdw>
                </a:effectLst>
                <a:latin typeface="Minerva ModernRegular" pitchFamily="2" charset="0"/>
              </a:rPr>
              <a:t>1-Theatre                            </a:t>
            </a:r>
            <a:r>
              <a:rPr lang="en-US" i="1" dirty="0" smtClean="0">
                <a:effectLst>
                  <a:outerShdw blurRad="38100" dist="38100" dir="2700000" algn="tl">
                    <a:srgbClr val="C0C0C0"/>
                  </a:outerShdw>
                </a:effectLst>
                <a:latin typeface="Minerva ModernRegular" pitchFamily="2" charset="0"/>
              </a:rPr>
              <a:t>  Up </a:t>
            </a:r>
            <a:r>
              <a:rPr lang="en-US" i="1" dirty="0">
                <a:effectLst>
                  <a:outerShdw blurRad="38100" dist="38100" dir="2700000" algn="tl">
                    <a:srgbClr val="C0C0C0"/>
                  </a:outerShdw>
                </a:effectLst>
                <a:latin typeface="Minerva ModernRegular" pitchFamily="2" charset="0"/>
              </a:rPr>
              <a:t>To 180 Attendees</a:t>
            </a:r>
          </a:p>
          <a:p>
            <a:pPr algn="ctr">
              <a:defRPr/>
            </a:pPr>
            <a:r>
              <a:rPr lang="en-US" i="1" dirty="0">
                <a:effectLst>
                  <a:outerShdw blurRad="38100" dist="38100" dir="2700000" algn="tl">
                    <a:srgbClr val="C0C0C0"/>
                  </a:outerShdw>
                </a:effectLst>
                <a:latin typeface="Minerva ModernRegular" pitchFamily="2" charset="0"/>
              </a:rPr>
              <a:t>2-Class Room                     </a:t>
            </a:r>
            <a:r>
              <a:rPr lang="en-US" i="1" dirty="0" smtClean="0">
                <a:effectLst>
                  <a:outerShdw blurRad="38100" dist="38100" dir="2700000" algn="tl">
                    <a:srgbClr val="C0C0C0"/>
                  </a:outerShdw>
                </a:effectLst>
                <a:latin typeface="Minerva ModernRegular" pitchFamily="2" charset="0"/>
              </a:rPr>
              <a:t>    Up </a:t>
            </a:r>
            <a:r>
              <a:rPr lang="en-US" i="1" dirty="0">
                <a:effectLst>
                  <a:outerShdw blurRad="38100" dist="38100" dir="2700000" algn="tl">
                    <a:srgbClr val="C0C0C0"/>
                  </a:outerShdw>
                </a:effectLst>
                <a:latin typeface="Minerva ModernRegular" pitchFamily="2" charset="0"/>
              </a:rPr>
              <a:t>To   60 Attendees</a:t>
            </a:r>
          </a:p>
          <a:p>
            <a:pPr algn="ctr">
              <a:defRPr/>
            </a:pPr>
            <a:r>
              <a:rPr lang="en-US" i="1" dirty="0" smtClean="0">
                <a:effectLst>
                  <a:outerShdw blurRad="38100" dist="38100" dir="2700000" algn="tl">
                    <a:srgbClr val="C0C0C0"/>
                  </a:outerShdw>
                </a:effectLst>
                <a:latin typeface="Minerva ModernRegular" pitchFamily="2" charset="0"/>
              </a:rPr>
              <a:t>3-U-Shape                             Up </a:t>
            </a:r>
            <a:r>
              <a:rPr lang="en-US" i="1" dirty="0">
                <a:effectLst>
                  <a:outerShdw blurRad="38100" dist="38100" dir="2700000" algn="tl">
                    <a:srgbClr val="C0C0C0"/>
                  </a:outerShdw>
                </a:effectLst>
                <a:latin typeface="Minerva ModernRegular" pitchFamily="2" charset="0"/>
              </a:rPr>
              <a:t>To  40 </a:t>
            </a:r>
            <a:r>
              <a:rPr lang="en-US" i="1" dirty="0" smtClean="0">
                <a:effectLst>
                  <a:outerShdw blurRad="38100" dist="38100" dir="2700000" algn="tl">
                    <a:srgbClr val="C0C0C0"/>
                  </a:outerShdw>
                </a:effectLst>
                <a:latin typeface="Minerva ModernRegular" pitchFamily="2" charset="0"/>
              </a:rPr>
              <a:t>Attendees</a:t>
            </a:r>
          </a:p>
          <a:p>
            <a:pPr algn="ctr">
              <a:defRPr/>
            </a:pPr>
            <a:r>
              <a:rPr lang="en-US" i="1" dirty="0" smtClean="0">
                <a:effectLst>
                  <a:outerShdw blurRad="38100" dist="38100" dir="2700000" algn="tl">
                    <a:srgbClr val="C0C0C0"/>
                  </a:outerShdw>
                </a:effectLst>
                <a:latin typeface="Minerva ModernRegular" pitchFamily="2" charset="0"/>
              </a:rPr>
              <a:t>4-Banquet </a:t>
            </a:r>
            <a:r>
              <a:rPr lang="en-US" i="1" dirty="0">
                <a:effectLst>
                  <a:outerShdw blurRad="38100" dist="38100" dir="2700000" algn="tl">
                    <a:srgbClr val="C0C0C0"/>
                  </a:outerShdw>
                </a:effectLst>
                <a:latin typeface="Minerva ModernRegular" pitchFamily="2" charset="0"/>
              </a:rPr>
              <a:t>Workshop </a:t>
            </a:r>
            <a:r>
              <a:rPr lang="en-US" i="1" dirty="0" smtClean="0">
                <a:effectLst>
                  <a:outerShdw blurRad="38100" dist="38100" dir="2700000" algn="tl">
                    <a:srgbClr val="C0C0C0"/>
                  </a:outerShdw>
                </a:effectLst>
                <a:latin typeface="Minerva ModernRegular" pitchFamily="2" charset="0"/>
              </a:rPr>
              <a:t>               Up </a:t>
            </a:r>
            <a:r>
              <a:rPr lang="en-US" i="1" dirty="0">
                <a:effectLst>
                  <a:outerShdw blurRad="38100" dist="38100" dir="2700000" algn="tl">
                    <a:srgbClr val="C0C0C0"/>
                  </a:outerShdw>
                </a:effectLst>
                <a:latin typeface="Minerva ModernRegular" pitchFamily="2" charset="0"/>
              </a:rPr>
              <a:t>To  </a:t>
            </a:r>
            <a:r>
              <a:rPr lang="en-US" i="1" dirty="0" smtClean="0">
                <a:effectLst>
                  <a:outerShdw blurRad="38100" dist="38100" dir="2700000" algn="tl">
                    <a:srgbClr val="C0C0C0"/>
                  </a:outerShdw>
                </a:effectLst>
                <a:latin typeface="Minerva ModernRegular" pitchFamily="2" charset="0"/>
              </a:rPr>
              <a:t>80 Attendees</a:t>
            </a:r>
          </a:p>
          <a:p>
            <a:pPr algn="ctr">
              <a:defRPr/>
            </a:pPr>
            <a:r>
              <a:rPr lang="en-US" i="1" dirty="0" smtClean="0">
                <a:effectLst>
                  <a:outerShdw blurRad="38100" dist="38100" dir="2700000" algn="tl">
                    <a:srgbClr val="C0C0C0"/>
                  </a:outerShdw>
                </a:effectLst>
                <a:latin typeface="Minerva ModernRegular" pitchFamily="2" charset="0"/>
              </a:rPr>
              <a:t>5-Standing </a:t>
            </a:r>
            <a:r>
              <a:rPr lang="en-US" i="1" dirty="0">
                <a:effectLst>
                  <a:outerShdw blurRad="38100" dist="38100" dir="2700000" algn="tl">
                    <a:srgbClr val="C0C0C0"/>
                  </a:outerShdw>
                </a:effectLst>
                <a:latin typeface="Minerva ModernRegular" pitchFamily="2" charset="0"/>
              </a:rPr>
              <a:t>Reception </a:t>
            </a:r>
            <a:r>
              <a:rPr lang="en-US" i="1" dirty="0" smtClean="0">
                <a:effectLst>
                  <a:outerShdw blurRad="38100" dist="38100" dir="2700000" algn="tl">
                    <a:srgbClr val="C0C0C0"/>
                  </a:outerShdw>
                </a:effectLst>
                <a:latin typeface="Minerva ModernRegular" pitchFamily="2" charset="0"/>
              </a:rPr>
              <a:t>                Up </a:t>
            </a:r>
            <a:r>
              <a:rPr lang="en-US" i="1" dirty="0">
                <a:effectLst>
                  <a:outerShdw blurRad="38100" dist="38100" dir="2700000" algn="tl">
                    <a:srgbClr val="C0C0C0"/>
                  </a:outerShdw>
                </a:effectLst>
                <a:latin typeface="Minerva ModernRegular" pitchFamily="2" charset="0"/>
              </a:rPr>
              <a:t>To  100 </a:t>
            </a:r>
            <a:r>
              <a:rPr lang="en-US" i="1" dirty="0" smtClean="0">
                <a:effectLst>
                  <a:outerShdw blurRad="38100" dist="38100" dir="2700000" algn="tl">
                    <a:srgbClr val="C0C0C0"/>
                  </a:outerShdw>
                </a:effectLst>
                <a:latin typeface="Minerva ModernRegular" pitchFamily="2" charset="0"/>
              </a:rPr>
              <a:t>Attendees</a:t>
            </a:r>
          </a:p>
          <a:p>
            <a:pPr lvl="0" algn="ctr">
              <a:defRPr/>
            </a:pPr>
            <a:r>
              <a:rPr lang="en-US" i="1" dirty="0" smtClean="0">
                <a:effectLst>
                  <a:outerShdw blurRad="38100" dist="38100" dir="2700000" algn="tl">
                    <a:srgbClr val="C0C0C0"/>
                  </a:outerShdw>
                </a:effectLst>
                <a:latin typeface="Minerva ModernRegular" pitchFamily="2" charset="0"/>
              </a:rPr>
              <a:t>6- </a:t>
            </a:r>
            <a:r>
              <a:rPr lang="en-US" i="1" dirty="0">
                <a:effectLst>
                  <a:outerShdw blurRad="38100" dist="38100" dir="2700000" algn="tl">
                    <a:srgbClr val="C0C0C0"/>
                  </a:outerShdw>
                </a:effectLst>
                <a:latin typeface="Minerva ModernRegular" pitchFamily="2" charset="0"/>
              </a:rPr>
              <a:t>Round Table                    Up To </a:t>
            </a:r>
            <a:r>
              <a:rPr lang="en-US" i="1" dirty="0" smtClean="0">
                <a:effectLst>
                  <a:outerShdw blurRad="38100" dist="38100" dir="2700000" algn="tl">
                    <a:srgbClr val="C0C0C0"/>
                  </a:outerShdw>
                </a:effectLst>
                <a:latin typeface="Minerva ModernRegular" pitchFamily="2" charset="0"/>
              </a:rPr>
              <a:t>120 Attendees</a:t>
            </a:r>
            <a:r>
              <a:rPr lang="en-US" i="1" dirty="0">
                <a:effectLst>
                  <a:outerShdw blurRad="38100" dist="38100" dir="2700000" algn="tl">
                    <a:srgbClr val="C0C0C0"/>
                  </a:outerShdw>
                </a:effectLst>
                <a:latin typeface="Minerva ModernRegular" pitchFamily="2" charset="0"/>
              </a:rPr>
              <a:t> </a:t>
            </a:r>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4" y="47620"/>
            <a:ext cx="1447801" cy="767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p:nvPr/>
        </p:nvPicPr>
        <p:blipFill>
          <a:blip r:embed="rId3">
            <a:extLst>
              <a:ext uri="{28A0092B-C50C-407E-A947-70E740481C1C}">
                <a14:useLocalDpi xmlns:a14="http://schemas.microsoft.com/office/drawing/2010/main" val="0"/>
              </a:ext>
            </a:extLst>
          </a:blip>
          <a:srcRect/>
          <a:stretch>
            <a:fillRect/>
          </a:stretch>
        </p:blipFill>
        <p:spPr bwMode="auto">
          <a:xfrm>
            <a:off x="634482" y="1161366"/>
            <a:ext cx="5766317" cy="1964781"/>
          </a:xfrm>
          <a:prstGeom prst="rect">
            <a:avLst/>
          </a:prstGeom>
          <a:noFill/>
          <a:ln>
            <a:noFill/>
          </a:ln>
        </p:spPr>
      </p:pic>
    </p:spTree>
    <p:extLst>
      <p:ext uri="{BB962C8B-B14F-4D97-AF65-F5344CB8AC3E}">
        <p14:creationId xmlns:p14="http://schemas.microsoft.com/office/powerpoint/2010/main" val="900839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045" y="1766849"/>
            <a:ext cx="6800850" cy="6001643"/>
          </a:xfrm>
          <a:prstGeom prst="rect">
            <a:avLst/>
          </a:prstGeom>
        </p:spPr>
        <p:txBody>
          <a:bodyPr wrap="square">
            <a:spAutoFit/>
          </a:bodyPr>
          <a:lstStyle/>
          <a:p>
            <a:pPr>
              <a:defRPr/>
            </a:pPr>
            <a:r>
              <a:rPr lang="en-US" sz="2400" i="1" dirty="0" smtClean="0">
                <a:effectLst>
                  <a:outerShdw blurRad="38100" dist="38100" dir="2700000" algn="tl">
                    <a:srgbClr val="C0C0C0"/>
                  </a:outerShdw>
                </a:effectLst>
                <a:latin typeface="Minerva ModernRegular" pitchFamily="2" charset="0"/>
              </a:rPr>
              <a:t>1-Refreshment package:                                    	Coffee </a:t>
            </a:r>
            <a:r>
              <a:rPr lang="en-US" sz="2400" i="1" dirty="0">
                <a:effectLst>
                  <a:outerShdw blurRad="38100" dist="38100" dir="2700000" algn="tl">
                    <a:srgbClr val="C0C0C0"/>
                  </a:outerShdw>
                </a:effectLst>
                <a:latin typeface="Minerva ModernRegular" pitchFamily="2" charset="0"/>
              </a:rPr>
              <a:t>+ Tea    </a:t>
            </a:r>
            <a:endParaRPr lang="en-US" sz="2400" i="1" dirty="0" smtClean="0">
              <a:effectLst>
                <a:outerShdw blurRad="38100" dist="38100" dir="2700000" algn="tl">
                  <a:srgbClr val="C0C0C0"/>
                </a:outerShdw>
              </a:effectLst>
              <a:latin typeface="Minerva ModernRegular" pitchFamily="2" charset="0"/>
            </a:endParaRPr>
          </a:p>
          <a:p>
            <a:pPr>
              <a:defRPr/>
            </a:pPr>
            <a:endParaRPr lang="en-US" i="1" dirty="0">
              <a:effectLst>
                <a:outerShdw blurRad="38100" dist="38100" dir="2700000" algn="tl">
                  <a:srgbClr val="C0C0C0"/>
                </a:outerShdw>
              </a:effectLst>
              <a:latin typeface="Minerva ModernRegular" pitchFamily="2" charset="0"/>
            </a:endParaRPr>
          </a:p>
          <a:p>
            <a:pPr algn="ctr">
              <a:defRPr/>
            </a:pPr>
            <a:endParaRPr lang="en-US" i="1" dirty="0" smtClean="0">
              <a:effectLst>
                <a:outerShdw blurRad="38100" dist="38100" dir="2700000" algn="tl">
                  <a:srgbClr val="C0C0C0"/>
                </a:outerShdw>
              </a:effectLst>
              <a:latin typeface="Minerva ModernRegular" pitchFamily="2" charset="0"/>
            </a:endParaRPr>
          </a:p>
          <a:p>
            <a:pPr algn="ctr">
              <a:defRPr/>
            </a:pPr>
            <a:endParaRPr lang="en-US" i="1" dirty="0">
              <a:effectLst>
                <a:outerShdw blurRad="38100" dist="38100" dir="2700000" algn="tl">
                  <a:srgbClr val="C0C0C0"/>
                </a:outerShdw>
              </a:effectLst>
              <a:latin typeface="Minerva ModernRegular" pitchFamily="2" charset="0"/>
            </a:endParaRPr>
          </a:p>
          <a:p>
            <a:pPr algn="ctr">
              <a:defRPr/>
            </a:pPr>
            <a:endParaRPr lang="en-US" i="1" dirty="0" smtClean="0">
              <a:effectLst>
                <a:outerShdw blurRad="38100" dist="38100" dir="2700000" algn="tl">
                  <a:srgbClr val="C0C0C0"/>
                </a:outerShdw>
              </a:effectLst>
              <a:latin typeface="Minerva ModernRegular" pitchFamily="2" charset="0"/>
            </a:endParaRPr>
          </a:p>
          <a:p>
            <a:pPr algn="ctr">
              <a:defRPr/>
            </a:pPr>
            <a:endParaRPr lang="en-US" i="1" dirty="0" smtClean="0">
              <a:effectLst>
                <a:outerShdw blurRad="38100" dist="38100" dir="2700000" algn="tl">
                  <a:srgbClr val="C0C0C0"/>
                </a:outerShdw>
              </a:effectLst>
              <a:latin typeface="Minerva ModernRegular" pitchFamily="2" charset="0"/>
            </a:endParaRPr>
          </a:p>
          <a:p>
            <a:pPr algn="ctr">
              <a:defRPr/>
            </a:pPr>
            <a:r>
              <a:rPr lang="en-US" i="1" dirty="0" smtClean="0">
                <a:effectLst>
                  <a:outerShdw blurRad="38100" dist="38100" dir="2700000" algn="tl">
                    <a:srgbClr val="C0C0C0"/>
                  </a:outerShdw>
                </a:effectLst>
                <a:latin typeface="Minerva ModernRegular" pitchFamily="2" charset="0"/>
              </a:rPr>
              <a:t>                                                                 </a:t>
            </a:r>
          </a:p>
          <a:p>
            <a:pPr marL="0" lvl="3" algn="ctr">
              <a:defRPr/>
            </a:pPr>
            <a:r>
              <a:rPr lang="en-US" i="1" dirty="0">
                <a:effectLst>
                  <a:outerShdw blurRad="38100" dist="38100" dir="2700000" algn="tl">
                    <a:srgbClr val="C0C0C0"/>
                  </a:outerShdw>
                </a:effectLst>
                <a:latin typeface="Minerva ModernRegular" pitchFamily="2" charset="0"/>
              </a:rPr>
              <a:t>  </a:t>
            </a:r>
            <a:endParaRPr lang="en-US" i="1" dirty="0" smtClean="0">
              <a:effectLst>
                <a:outerShdw blurRad="38100" dist="38100" dir="2700000" algn="tl">
                  <a:srgbClr val="C0C0C0"/>
                </a:outerShdw>
              </a:effectLst>
              <a:latin typeface="Minerva ModernRegular" pitchFamily="2" charset="0"/>
            </a:endParaRPr>
          </a:p>
          <a:p>
            <a:pPr marL="0" lvl="3" algn="ctr">
              <a:defRPr/>
            </a:pPr>
            <a:endParaRPr lang="en-US" i="1" dirty="0" smtClean="0">
              <a:effectLst>
                <a:outerShdw blurRad="38100" dist="38100" dir="2700000" algn="tl">
                  <a:srgbClr val="C0C0C0"/>
                </a:outerShdw>
              </a:effectLst>
              <a:latin typeface="Minerva ModernRegular" pitchFamily="2" charset="0"/>
            </a:endParaRPr>
          </a:p>
          <a:p>
            <a:pPr marL="0" lvl="3">
              <a:defRPr/>
            </a:pPr>
            <a:r>
              <a:rPr lang="en-US" i="1" dirty="0" smtClean="0">
                <a:effectLst>
                  <a:outerShdw blurRad="38100" dist="38100" dir="2700000" algn="tl">
                    <a:srgbClr val="C0C0C0"/>
                  </a:outerShdw>
                </a:effectLst>
                <a:latin typeface="Minerva ModernRegular" pitchFamily="2" charset="0"/>
              </a:rPr>
              <a:t>  </a:t>
            </a:r>
            <a:r>
              <a:rPr lang="en-US" sz="2400" i="1" dirty="0">
                <a:effectLst>
                  <a:outerShdw blurRad="38100" dist="38100" dir="2700000" algn="tl">
                    <a:srgbClr val="C0C0C0"/>
                  </a:outerShdw>
                </a:effectLst>
                <a:latin typeface="Minerva ModernRegular" pitchFamily="2" charset="0"/>
              </a:rPr>
              <a:t>2- Refreshment </a:t>
            </a:r>
            <a:r>
              <a:rPr lang="en-US" sz="2400" i="1" dirty="0" smtClean="0">
                <a:effectLst>
                  <a:outerShdw blurRad="38100" dist="38100" dir="2700000" algn="tl">
                    <a:srgbClr val="C0C0C0"/>
                  </a:outerShdw>
                </a:effectLst>
                <a:latin typeface="Minerva ModernRegular" pitchFamily="2" charset="0"/>
              </a:rPr>
              <a:t>package:                               	  </a:t>
            </a:r>
            <a:r>
              <a:rPr lang="en-US" sz="2400" i="1" dirty="0">
                <a:effectLst>
                  <a:outerShdw blurRad="38100" dist="38100" dir="2700000" algn="tl">
                    <a:srgbClr val="C0C0C0"/>
                  </a:outerShdw>
                </a:effectLst>
                <a:latin typeface="Minerva ModernRegular" pitchFamily="2" charset="0"/>
              </a:rPr>
              <a:t>Coffee + Tea + Juice     </a:t>
            </a:r>
            <a:endParaRPr lang="en-US" sz="2400" i="1" dirty="0" smtClean="0">
              <a:effectLst>
                <a:outerShdw blurRad="38100" dist="38100" dir="2700000" algn="tl">
                  <a:srgbClr val="C0C0C0"/>
                </a:outerShdw>
              </a:effectLst>
              <a:latin typeface="Minerva ModernRegular" pitchFamily="2" charset="0"/>
            </a:endParaRPr>
          </a:p>
          <a:p>
            <a:pPr algn="ctr">
              <a:defRPr/>
            </a:pPr>
            <a:endParaRPr lang="en-US" i="1" dirty="0">
              <a:effectLst>
                <a:outerShdw blurRad="38100" dist="38100" dir="2700000" algn="tl">
                  <a:srgbClr val="C0C0C0"/>
                </a:outerShdw>
              </a:effectLst>
              <a:latin typeface="Minerva ModernRegular" pitchFamily="2" charset="0"/>
            </a:endParaRPr>
          </a:p>
          <a:p>
            <a:pPr algn="ctr">
              <a:defRPr/>
            </a:pPr>
            <a:endParaRPr lang="en-US" i="1" dirty="0" smtClean="0">
              <a:effectLst>
                <a:outerShdw blurRad="38100" dist="38100" dir="2700000" algn="tl">
                  <a:srgbClr val="C0C0C0"/>
                </a:outerShdw>
              </a:effectLst>
              <a:latin typeface="Minerva ModernRegular" pitchFamily="2" charset="0"/>
            </a:endParaRPr>
          </a:p>
          <a:p>
            <a:pPr algn="ctr">
              <a:defRPr/>
            </a:pPr>
            <a:endParaRPr lang="en-US" i="1" dirty="0">
              <a:effectLst>
                <a:outerShdw blurRad="38100" dist="38100" dir="2700000" algn="tl">
                  <a:srgbClr val="C0C0C0"/>
                </a:outerShdw>
              </a:effectLst>
              <a:latin typeface="Minerva ModernRegular" pitchFamily="2" charset="0"/>
            </a:endParaRPr>
          </a:p>
          <a:p>
            <a:pPr algn="ctr">
              <a:defRPr/>
            </a:pPr>
            <a:endParaRPr lang="en-US" i="1" dirty="0" smtClean="0">
              <a:effectLst>
                <a:outerShdw blurRad="38100" dist="38100" dir="2700000" algn="tl">
                  <a:srgbClr val="C0C0C0"/>
                </a:outerShdw>
              </a:effectLst>
              <a:latin typeface="Minerva ModernRegular" pitchFamily="2" charset="0"/>
            </a:endParaRPr>
          </a:p>
          <a:p>
            <a:pPr algn="ctr">
              <a:defRPr/>
            </a:pPr>
            <a:endParaRPr lang="en-US" i="1" dirty="0" smtClean="0">
              <a:effectLst>
                <a:outerShdw blurRad="38100" dist="38100" dir="2700000" algn="tl">
                  <a:srgbClr val="C0C0C0"/>
                </a:outerShdw>
              </a:effectLst>
              <a:latin typeface="Minerva ModernRegular" pitchFamily="2" charset="0"/>
            </a:endParaRPr>
          </a:p>
          <a:p>
            <a:pPr algn="ctr">
              <a:defRPr/>
            </a:pPr>
            <a:endParaRPr lang="en-US" i="1" dirty="0">
              <a:effectLst>
                <a:outerShdw blurRad="38100" dist="38100" dir="2700000" algn="tl">
                  <a:srgbClr val="C0C0C0"/>
                </a:outerShdw>
              </a:effectLst>
              <a:latin typeface="Minerva ModernRegular" pitchFamily="2" charset="0"/>
            </a:endParaRPr>
          </a:p>
          <a:p>
            <a:pPr algn="ctr">
              <a:defRPr/>
            </a:pPr>
            <a:endParaRPr lang="en-US" i="1" dirty="0">
              <a:effectLst>
                <a:outerShdw blurRad="38100" dist="38100" dir="2700000" algn="tl">
                  <a:srgbClr val="C0C0C0"/>
                </a:outerShdw>
              </a:effectLst>
              <a:latin typeface="Minerva ModernRegular" pitchFamily="2" charset="0"/>
            </a:endParaRPr>
          </a:p>
          <a:p>
            <a:pPr algn="ctr">
              <a:defRPr/>
            </a:pPr>
            <a:r>
              <a:rPr lang="en-US" i="1" dirty="0" smtClean="0">
                <a:effectLst>
                  <a:outerShdw blurRad="38100" dist="38100" dir="2700000" algn="tl">
                    <a:srgbClr val="C0C0C0"/>
                  </a:outerShdw>
                </a:effectLst>
                <a:latin typeface="Minerva ModernRegular" pitchFamily="2" charset="0"/>
              </a:rPr>
              <a:t>                                                    </a:t>
            </a:r>
            <a:endParaRPr lang="en-US" i="1" dirty="0">
              <a:effectLst>
                <a:outerShdw blurRad="38100" dist="38100" dir="2700000" algn="tl">
                  <a:srgbClr val="C0C0C0"/>
                </a:outerShdw>
              </a:effectLst>
              <a:latin typeface="Minerva ModernRegular" pitchFamily="2" charset="0"/>
            </a:endParaRPr>
          </a:p>
        </p:txBody>
      </p:sp>
      <p:sp>
        <p:nvSpPr>
          <p:cNvPr id="5" name="Rectangle 4"/>
          <p:cNvSpPr/>
          <p:nvPr/>
        </p:nvSpPr>
        <p:spPr>
          <a:xfrm>
            <a:off x="36338" y="815209"/>
            <a:ext cx="6811300" cy="584775"/>
          </a:xfrm>
          <a:prstGeom prst="rect">
            <a:avLst/>
          </a:prstGeom>
          <a:noFill/>
          <a:ln w="9525">
            <a:noFill/>
            <a:miter lim="800000"/>
            <a:headEnd/>
            <a:tailEnd/>
          </a:ln>
          <a:effectLst/>
        </p:spPr>
        <p:txBody>
          <a:bodyPr wrap="square">
            <a:spAutoFit/>
          </a:bodyPr>
          <a:lstStyle/>
          <a:p>
            <a:pPr algn="ctr">
              <a:spcBef>
                <a:spcPct val="50000"/>
              </a:spcBef>
            </a:pPr>
            <a:r>
              <a:rPr lang="en-US" sz="3200" b="1" i="1" dirty="0">
                <a:solidFill>
                  <a:schemeClr val="accent1"/>
                </a:solidFill>
                <a:effectLst>
                  <a:outerShdw blurRad="38100" dist="38100" dir="2700000" algn="tl">
                    <a:srgbClr val="C0C0C0"/>
                  </a:outerShdw>
                </a:effectLst>
                <a:latin typeface="Minerva ModernRegular" pitchFamily="2" charset="0"/>
              </a:rPr>
              <a:t>Your Choice </a:t>
            </a:r>
            <a:r>
              <a:rPr lang="en-US" sz="3200" b="1" i="1" dirty="0" smtClean="0">
                <a:solidFill>
                  <a:schemeClr val="accent1"/>
                </a:solidFill>
                <a:effectLst>
                  <a:outerShdw blurRad="38100" dist="38100" dir="2700000" algn="tl">
                    <a:srgbClr val="C0C0C0"/>
                  </a:outerShdw>
                </a:effectLst>
                <a:latin typeface="Minerva ModernRegular" pitchFamily="2" charset="0"/>
              </a:rPr>
              <a:t>of refreshment packages:</a:t>
            </a:r>
            <a:endParaRPr lang="en-US" sz="3200" b="1" i="1" dirty="0">
              <a:solidFill>
                <a:schemeClr val="accent1"/>
              </a:solidFill>
              <a:effectLst>
                <a:outerShdw blurRad="38100" dist="38100" dir="2700000" algn="tl">
                  <a:srgbClr val="C0C0C0"/>
                </a:outerShdw>
              </a:effectLst>
              <a:latin typeface="Minerva ModernRegular" pitchFamily="2" charset="0"/>
            </a:endParaRPr>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4" y="47620"/>
            <a:ext cx="1447801" cy="767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5705" y="2025555"/>
            <a:ext cx="3086100" cy="147637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5705" y="4633415"/>
            <a:ext cx="3086100" cy="13716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8492" y="7532974"/>
            <a:ext cx="1121185" cy="1463975"/>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50832" y="7482474"/>
            <a:ext cx="2130973" cy="1514475"/>
          </a:xfrm>
          <a:prstGeom prst="rect">
            <a:avLst/>
          </a:prstGeom>
        </p:spPr>
      </p:pic>
      <p:sp>
        <p:nvSpPr>
          <p:cNvPr id="9" name="Rectangle 8"/>
          <p:cNvSpPr/>
          <p:nvPr/>
        </p:nvSpPr>
        <p:spPr>
          <a:xfrm>
            <a:off x="57150" y="6593480"/>
            <a:ext cx="3691342" cy="1938992"/>
          </a:xfrm>
          <a:prstGeom prst="rect">
            <a:avLst/>
          </a:prstGeom>
        </p:spPr>
        <p:txBody>
          <a:bodyPr wrap="square">
            <a:spAutoFit/>
          </a:bodyPr>
          <a:lstStyle/>
          <a:p>
            <a:pPr algn="ctr">
              <a:defRPr/>
            </a:pPr>
            <a:r>
              <a:rPr lang="en-US" sz="2400" i="1" dirty="0">
                <a:effectLst>
                  <a:outerShdw blurRad="38100" dist="38100" dir="2700000" algn="tl">
                    <a:srgbClr val="C0C0C0"/>
                  </a:outerShdw>
                </a:effectLst>
                <a:latin typeface="Minerva ModernRegular" pitchFamily="2" charset="0"/>
              </a:rPr>
              <a:t> </a:t>
            </a:r>
            <a:endParaRPr lang="en-US" sz="2400" i="1" dirty="0" smtClean="0">
              <a:effectLst>
                <a:outerShdw blurRad="38100" dist="38100" dir="2700000" algn="tl">
                  <a:srgbClr val="C0C0C0"/>
                </a:outerShdw>
              </a:effectLst>
              <a:latin typeface="Minerva ModernRegular" pitchFamily="2" charset="0"/>
            </a:endParaRPr>
          </a:p>
          <a:p>
            <a:pPr algn="ctr">
              <a:defRPr/>
            </a:pPr>
            <a:endParaRPr lang="en-US" sz="2400" i="1" dirty="0" smtClean="0">
              <a:effectLst>
                <a:outerShdw blurRad="38100" dist="38100" dir="2700000" algn="tl">
                  <a:srgbClr val="C0C0C0"/>
                </a:outerShdw>
              </a:effectLst>
              <a:latin typeface="Minerva ModernRegular" pitchFamily="2" charset="0"/>
            </a:endParaRPr>
          </a:p>
          <a:p>
            <a:pPr>
              <a:defRPr/>
            </a:pPr>
            <a:r>
              <a:rPr lang="en-US" sz="2400" i="1" dirty="0" smtClean="0">
                <a:effectLst>
                  <a:outerShdw blurRad="38100" dist="38100" dir="2700000" algn="tl">
                    <a:srgbClr val="C0C0C0"/>
                  </a:outerShdw>
                </a:effectLst>
                <a:latin typeface="Minerva ModernRegular" pitchFamily="2" charset="0"/>
              </a:rPr>
              <a:t>3- Refreshment package:</a:t>
            </a:r>
            <a:endParaRPr lang="en-US" sz="2400" i="1" dirty="0">
              <a:effectLst>
                <a:outerShdw blurRad="38100" dist="38100" dir="2700000" algn="tl">
                  <a:srgbClr val="C0C0C0"/>
                </a:outerShdw>
              </a:effectLst>
              <a:latin typeface="Minerva ModernRegular" pitchFamily="2" charset="0"/>
            </a:endParaRPr>
          </a:p>
          <a:p>
            <a:pPr>
              <a:defRPr/>
            </a:pPr>
            <a:r>
              <a:rPr lang="en-US" sz="2400" i="1" dirty="0" smtClean="0">
                <a:effectLst>
                  <a:outerShdw blurRad="38100" dist="38100" dir="2700000" algn="tl">
                    <a:srgbClr val="C0C0C0"/>
                  </a:outerShdw>
                </a:effectLst>
                <a:latin typeface="Minerva ModernRegular" pitchFamily="2" charset="0"/>
              </a:rPr>
              <a:t>Coffee + Tea + Juice + </a:t>
            </a:r>
            <a:r>
              <a:rPr lang="en-US" sz="2400" i="1" dirty="0" err="1" smtClean="0">
                <a:effectLst>
                  <a:outerShdw blurRad="38100" dist="38100" dir="2700000" algn="tl">
                    <a:srgbClr val="C0C0C0"/>
                  </a:outerShdw>
                </a:effectLst>
                <a:latin typeface="Minerva ModernRegular" pitchFamily="2" charset="0"/>
              </a:rPr>
              <a:t>s.m.w</a:t>
            </a:r>
            <a:r>
              <a:rPr lang="en-US" sz="2400" i="1" dirty="0" smtClean="0">
                <a:effectLst>
                  <a:outerShdw blurRad="38100" dist="38100" dir="2700000" algn="tl">
                    <a:srgbClr val="C0C0C0"/>
                  </a:outerShdw>
                </a:effectLst>
                <a:latin typeface="Minerva ModernRegular" pitchFamily="2" charset="0"/>
              </a:rPr>
              <a:t>                                           </a:t>
            </a:r>
            <a:endParaRPr lang="en-US" sz="2400" dirty="0"/>
          </a:p>
        </p:txBody>
      </p:sp>
    </p:spTree>
    <p:extLst>
      <p:ext uri="{BB962C8B-B14F-4D97-AF65-F5344CB8AC3E}">
        <p14:creationId xmlns:p14="http://schemas.microsoft.com/office/powerpoint/2010/main" val="214544597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175</TotalTime>
  <Words>896</Words>
  <Application>Microsoft Office PowerPoint</Application>
  <PresentationFormat>On-screen Show (4:3)</PresentationFormat>
  <Paragraphs>163</Paragraphs>
  <Slides>14</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Gill Sans Light</vt:lpstr>
      <vt:lpstr>Minerva ModernBold</vt:lpstr>
      <vt:lpstr>Minerva ModernRegular</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marketing</dc:creator>
  <cp:lastModifiedBy>aa</cp:lastModifiedBy>
  <cp:revision>19</cp:revision>
  <dcterms:modified xsi:type="dcterms:W3CDTF">2023-05-28T08:06:03Z</dcterms:modified>
</cp:coreProperties>
</file>